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371600"/>
            <a:ext cx="4114800" cy="4114800"/>
          </a:xfrm>
          <a:prstGeom prst="ellipse">
            <a:avLst/>
          </a:prstGeom>
          <a:solidFill>
            <a:srgbClr val="0D9488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743200"/>
            <a:ext cx="2743200" cy="2743200"/>
          </a:xfrm>
          <a:prstGeom prst="ellipse">
            <a:avLst/>
          </a:prstGeom>
          <a:solidFill>
            <a:srgbClr val="06B6D4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31520" y="1463040"/>
            <a:ext cx="1371600" cy="0"/>
          </a:xfrm>
          <a:prstGeom prst="line">
            <a:avLst/>
          </a:prstGeom>
          <a:noFill/>
          <a:ln w="508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459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Automation 2026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384 PharmaSUG &amp; PHUSE Papers Tell Us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the Future of Clinical Data Analysis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41148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Briefing  | 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Automation Opportunity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280160"/>
            <a:ext cx="25603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280160"/>
            <a:ext cx="54864" cy="20116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41732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80-90%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31520" y="19202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Programming Time Reduction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AI pipelines (AI-431)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383280" y="1280160"/>
            <a:ext cx="25603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383280" y="1280160"/>
            <a:ext cx="54864" cy="20116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3566160" y="141732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566160" y="19202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Programmer-to-Study Ratio Cut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56616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 Nordisk atomic ADaM framework (SM-04)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217920" y="1280160"/>
            <a:ext cx="25603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217920" y="1280160"/>
            <a:ext cx="54864" cy="201168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0" y="141732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5x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6400800" y="192024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Spec-to-Code Acceleration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0" y="2286000"/>
            <a:ext cx="2194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GenAI spec generation via SAMBA (ML-02)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8640" y="3566160"/>
            <a:ext cx="804672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48640" y="3566160"/>
            <a:ext cx="54864" cy="1005840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365760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3A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Insight: </a:t>
            </a:r>
            <a:pPr indent="0" marL="0">
              <a:buNone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convergence of multi-agent AI pipelines (PharmaSUG) and atomic component frameworks (PHUSE) means ADaM programming is approaching a tipping point — 2026 is the year automation becomes practical, not just aspirational.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Converging Approaches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280160"/>
            <a:ext cx="8046720" cy="1051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280160"/>
            <a:ext cx="54864" cy="105156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417320"/>
            <a:ext cx="457200" cy="457200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1481328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13533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AI Pipeline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5943600" y="138988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AI-431, AI-278 (PharmaSUG)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325880" y="16916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End-to-end agentic workflow: spec review → code gen → sandbox execution → QC loop. 80-90% time reduction in PoC cases.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48640" y="2514600"/>
            <a:ext cx="8046720" cy="1051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48640" y="2514600"/>
            <a:ext cx="54864" cy="105156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3" name="Shape 10"/>
          <p:cNvSpPr/>
          <p:nvPr/>
        </p:nvSpPr>
        <p:spPr>
          <a:xfrm>
            <a:off x="685800" y="2651760"/>
            <a:ext cx="457200" cy="45720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" y="2715768"/>
            <a:ext cx="320040" cy="3200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325880" y="258775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Atomic ADaM Components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5943600" y="262432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F59E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SM-04 (PHUSE)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1325880" y="292608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Pre-validated reusable derivation components combined with study specs → deterministic auto-generation. 40% programmer ratio reduction at Novo Nordisk.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548640" y="3749040"/>
            <a:ext cx="8046720" cy="10515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48640" y="3749040"/>
            <a:ext cx="54864" cy="105156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20" name="Shape 16"/>
          <p:cNvSpPr/>
          <p:nvPr/>
        </p:nvSpPr>
        <p:spPr>
          <a:xfrm>
            <a:off x="685800" y="3886200"/>
            <a:ext cx="457200" cy="457200"/>
          </a:xfrm>
          <a:prstGeom prst="ellipse">
            <a:avLst/>
          </a:prstGeom>
          <a:solidFill>
            <a:srgbClr val="8B5CF6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" y="3950208"/>
            <a:ext cx="320040" cy="32004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325880" y="382219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GenAI Spec Generation</a:t>
            </a:r>
            <a:endParaRPr lang="en-US" sz="1400" dirty="0"/>
          </a:p>
        </p:txBody>
      </p:sp>
      <p:sp>
        <p:nvSpPr>
          <p:cNvPr id="23" name="Text 18"/>
          <p:cNvSpPr/>
          <p:nvPr/>
        </p:nvSpPr>
        <p:spPr>
          <a:xfrm>
            <a:off x="5943600" y="385876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ML-02 / SAMBA (PHUSE), AI-125 (PharmaSUG)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1325880" y="41605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reads SAP + Protocol → generates complete ADaM specifications. SpecMaster + ACIRA platforms for governance.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Pipeline Architecture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1371600"/>
            <a:ext cx="1463040" cy="146304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57200" y="14173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Spec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1463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&amp;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Refine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920240" y="17373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194560" y="1371600"/>
            <a:ext cx="1463040" cy="1463040"/>
          </a:xfrm>
          <a:prstGeom prst="rect">
            <a:avLst/>
          </a:prstGeom>
          <a:solidFill>
            <a:srgbClr val="F59E0B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194560" y="14173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Gen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194560" y="1828800"/>
            <a:ext cx="1463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Generates SAS/R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657600" y="17373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3931920" y="1371600"/>
            <a:ext cx="1463040" cy="1463040"/>
          </a:xfrm>
          <a:prstGeom prst="rect">
            <a:avLst/>
          </a:prstGeom>
          <a:solidFill>
            <a:srgbClr val="06B6D4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931920" y="14173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Sandbox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931920" y="1828800"/>
            <a:ext cx="1463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 with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 data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394960" y="17373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669280" y="1371600"/>
            <a:ext cx="1463040" cy="1463040"/>
          </a:xfrm>
          <a:prstGeom prst="rect">
            <a:avLst/>
          </a:prstGeom>
          <a:solidFill>
            <a:srgbClr val="10B981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669280" y="14173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 Loop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669280" y="1828800"/>
            <a:ext cx="1463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&amp;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Regenerate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132320" y="1737360"/>
            <a:ext cx="274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7406640" y="1371600"/>
            <a:ext cx="1463040" cy="1463040"/>
          </a:xfrm>
          <a:prstGeom prst="rect">
            <a:avLst/>
          </a:prstGeom>
          <a:solidFill>
            <a:srgbClr val="1E3A5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406640" y="1417320"/>
            <a:ext cx="1463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Output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406640" y="1828800"/>
            <a:ext cx="1463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ADaM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Dataset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3108960"/>
            <a:ext cx="8686800" cy="914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57200" y="3108960"/>
            <a:ext cx="54864" cy="9144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25" name="Shape 23"/>
          <p:cNvSpPr/>
          <p:nvPr/>
        </p:nvSpPr>
        <p:spPr>
          <a:xfrm>
            <a:off x="594360" y="3246120"/>
            <a:ext cx="411480" cy="411480"/>
          </a:xfrm>
          <a:prstGeom prst="ellipse">
            <a:avLst/>
          </a:prstGeom>
          <a:solidFill>
            <a:srgbClr val="8B5CF6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224" y="3291840"/>
            <a:ext cx="292608" cy="292608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143000" y="3154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 at every stage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1143000" y="3474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review requires user confirmation. Errors flagged for human decision. QC passes require sign-off.</a:t>
            </a:r>
            <a:endParaRPr lang="en-US" sz="1000" dirty="0"/>
          </a:p>
        </p:txBody>
      </p:sp>
      <p:sp>
        <p:nvSpPr>
          <p:cNvPr id="29" name="Text 26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AI-431 — AI-Powered Multi-Agent Pipeline for ADaM (Lizhong Liu, Yesod AI)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ADaM Automation Can (and Can't) Do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188720"/>
            <a:ext cx="54864" cy="292608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325880"/>
            <a:ext cx="365760" cy="36576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3716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280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Excels At: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31520" y="1828800"/>
            <a:ext cx="3566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Standard derivations: BASE, CHG, AVISIT, TRTEMFL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PARAMCD grouping and AVAL population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Define-XML generation and traceability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ADSL → BDS → OCCDS standard structures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Repeated code patterns: 80% of common ADaM vars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Execution error detection and auto-fix loops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663440" y="118872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63440" y="1188720"/>
            <a:ext cx="54864" cy="292608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2" name="Shape 9"/>
          <p:cNvSpPr/>
          <p:nvPr/>
        </p:nvSpPr>
        <p:spPr>
          <a:xfrm>
            <a:off x="4800600" y="1325880"/>
            <a:ext cx="365760" cy="365760"/>
          </a:xfrm>
          <a:prstGeom prst="ellipse">
            <a:avLst/>
          </a:prstGeom>
          <a:solidFill>
            <a:srgbClr val="EF4444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137160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303520" y="1280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Humans Still Needed: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846320" y="1828800"/>
            <a:ext cx="3566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Clear &amp; unambiguous communication (Fundamental Principle 1)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Parsing ambiguous specs — 'reasonable' vs 'per protocol'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Multi-source derivation logic across domains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PARAM qualifier completeness (unit/specimen/method)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Edge cases: missing doses, partial dates, unscheduled visits</a:t>
            </a:r>
            <a:endParaRPr lang="en-US" sz="1000" dirty="0"/>
          </a:p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</a:rPr>
              <a:t>Regulatory judgment: is this truly analysis-ready?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DS-134 — Manual ADaM Checks AI Can't Do (Sandra Minjoe, ICON)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ARM to AutoTLF: The Metadata Pipeline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188720"/>
            <a:ext cx="54864" cy="320040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325880"/>
            <a:ext cx="365760" cy="365760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3716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1280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AutoTable Framework (AP-116)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31520" y="1783080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4 Macro Agents: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%ADSLEVL, %BDSSTAT, %BDSSHIFT, %OCCFREQ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Output per call: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RTF/PDF/XLSX + SAS code + RDS + ARMDS + Log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Coverage: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95% of analytical tables, 85% of output layouts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663440" y="118872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63440" y="1188720"/>
            <a:ext cx="54864" cy="320040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12" name="Shape 9"/>
          <p:cNvSpPr/>
          <p:nvPr/>
        </p:nvSpPr>
        <p:spPr>
          <a:xfrm>
            <a:off x="4800600" y="1325880"/>
            <a:ext cx="365760" cy="365760"/>
          </a:xfrm>
          <a:prstGeom prst="ellipse">
            <a:avLst/>
          </a:prstGeom>
          <a:solidFill>
            <a:srgbClr val="8B5CF6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137160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303520" y="12801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B5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GenAI TFL Generation (TT-07, ML-01)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846320" y="1783080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RAG-based Approach: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LLM retrieves similar TFL templates → generates SAS code from table mock → iterative debug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Key Advancements: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Blockr (TT-08): DAG-based LLM orchestration for data pipelines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SM-13: Metadata-driven TFL auto-generation pipeline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Validation: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LLM validates TLF outputs against statistical review comments (AI-362)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 Roadmap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0D94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188720"/>
            <a:ext cx="196596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(Now)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28016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1-3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65760" y="196596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Spec-First Foundation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2331720"/>
            <a:ext cx="1874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Digitize ADaM specs as structured JSON/YAML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Deploy ARS metadata generator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Create shell template library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2331720" y="1234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514600" y="1188720"/>
            <a:ext cx="1965960" cy="64008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251460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42900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3-6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514600" y="196596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AI-Assisted Generation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560320" y="2331720"/>
            <a:ext cx="1874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Integrate LLM for spec review (AI-125 pattern)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Auto-generate standard derivations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Human-in-the-loop QC gate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480560" y="1234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663440" y="1188720"/>
            <a:ext cx="1965960" cy="640080"/>
          </a:xfrm>
          <a:prstGeom prst="rect">
            <a:avLst/>
          </a:prstGeom>
          <a:solidFill>
            <a:srgbClr val="06B6D4"/>
          </a:solidFill>
          <a:ln/>
        </p:spPr>
      </p:sp>
      <p:sp>
        <p:nvSpPr>
          <p:cNvPr id="17" name="Text 15"/>
          <p:cNvSpPr/>
          <p:nvPr/>
        </p:nvSpPr>
        <p:spPr>
          <a:xfrm>
            <a:off x="466344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57784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6-9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663440" y="196596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Pipeline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709160" y="2331720"/>
            <a:ext cx="1874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Deploy agentic ADaM pipeline (AI-431 pattern)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Sandbox execution + error recovery loop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Cross-domain derivation QA (DS-360)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629400" y="123444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812280" y="1188720"/>
            <a:ext cx="1965960" cy="64008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3" name="Text 21"/>
          <p:cNvSpPr/>
          <p:nvPr/>
        </p:nvSpPr>
        <p:spPr>
          <a:xfrm>
            <a:off x="681228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4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72668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9-12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12280" y="1965960"/>
            <a:ext cx="1965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AutoTLF &amp; CDISC 360i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858000" y="2331720"/>
            <a:ext cx="18745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ARM-driven table generation (AP-116)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Dataset-JSON output (DS-350)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Define-XML auto-population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4206240"/>
            <a:ext cx="8412480" cy="548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65760" y="4206240"/>
            <a:ext cx="54864" cy="5486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9" name="Shape 27"/>
          <p:cNvSpPr/>
          <p:nvPr/>
        </p:nvSpPr>
        <p:spPr>
          <a:xfrm>
            <a:off x="502920" y="4297680"/>
            <a:ext cx="320040" cy="320040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3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343400"/>
            <a:ext cx="228600" cy="228600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960120" y="42519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specs. Add AI incrementally. The papers prove it works — start with Phase 1 today.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3200400" cy="3200400"/>
          </a:xfrm>
          <a:prstGeom prst="ellipse">
            <a:avLst/>
          </a:prstGeom>
          <a:solidFill>
            <a:srgbClr val="0D9488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3200400"/>
            <a:ext cx="2743200" cy="2743200"/>
          </a:xfrm>
          <a:prstGeom prst="ellipse">
            <a:avLst/>
          </a:prstGeom>
          <a:solidFill>
            <a:srgbClr val="06B6D4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1645920"/>
            <a:ext cx="1371600" cy="0"/>
          </a:xfrm>
          <a:prstGeom prst="line">
            <a:avLst/>
          </a:prstGeom>
          <a:noFill/>
          <a:ln w="508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2880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Automate?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27432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384 papers analyzed. 3 approaches validated. 1 roadmap to execution.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914400" y="3657600"/>
            <a:ext cx="7315200" cy="548640"/>
          </a:xfrm>
          <a:prstGeom prst="rect">
            <a:avLst/>
          </a:prstGeom>
          <a:solidFill>
            <a:srgbClr val="0D9488">
              <a:alpha val="3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3977640"/>
            <a:ext cx="320040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4041648"/>
            <a:ext cx="3017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Automation Insights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ADaM Automation 2026</dc:title>
  <dc:subject>PptxGenJS Presentation</dc:subject>
  <dc:creator>Clinical Automation Insights</dc:creator>
  <cp:lastModifiedBy>Clinical Automation Insights</cp:lastModifiedBy>
  <cp:revision>1</cp:revision>
  <dcterms:created xsi:type="dcterms:W3CDTF">2026-06-05T03:01:36Z</dcterms:created>
  <dcterms:modified xsi:type="dcterms:W3CDTF">2026-06-05T03:01:36Z</dcterms:modified>
</cp:coreProperties>
</file>