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7C3AED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3200400"/>
            <a:ext cx="3200400" cy="3200400"/>
          </a:xfrm>
          <a:prstGeom prst="ellipse">
            <a:avLst/>
          </a:prstGeom>
          <a:solidFill>
            <a:srgbClr val="4F46E5">
              <a:alpha val="1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31520" y="1645920"/>
            <a:ext cx="1371600" cy="0"/>
          </a:xfrm>
          <a:prstGeom prst="line">
            <a:avLst/>
          </a:prstGeom>
          <a:noFill/>
          <a:ln w="50800">
            <a:solidFill>
              <a:srgbClr val="7C3A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1828800"/>
            <a:ext cx="73152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Agents in Clinical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Programming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731520" y="3108960"/>
            <a:ext cx="6858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Architectures, Frameworks, and GxP-Compliant Deployment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31520" y="420624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PharmaSUG 2026 &amp; PHUSE 2025 Papers  |  Executive Briefing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Are AI Agents in Clinical?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7C3A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188720"/>
            <a:ext cx="8046720" cy="914400"/>
          </a:xfrm>
          <a:prstGeom prst="rect">
            <a:avLst/>
          </a:prstGeom>
          <a:solidFill>
            <a:srgbClr val="7C3AED">
              <a:alpha val="5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1298448"/>
            <a:ext cx="457200" cy="45720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808" y="1362456"/>
            <a:ext cx="320040" cy="3200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25880" y="1234440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agents are programmable reasoning systems that plan, retrieve information, use tools, and execute tasks autonomously — with human oversight.</a:t>
            </a:r>
            <a:endParaRPr lang="en-US" sz="1300" dirty="0"/>
          </a:p>
        </p:txBody>
      </p:sp>
      <p:sp>
        <p:nvSpPr>
          <p:cNvPr id="8" name="Shape 5"/>
          <p:cNvSpPr/>
          <p:nvPr/>
        </p:nvSpPr>
        <p:spPr>
          <a:xfrm>
            <a:off x="548640" y="2377440"/>
            <a:ext cx="256032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48640" y="2377440"/>
            <a:ext cx="54864" cy="16459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0" name="Shape 7"/>
          <p:cNvSpPr/>
          <p:nvPr/>
        </p:nvSpPr>
        <p:spPr>
          <a:xfrm>
            <a:off x="731520" y="2514600"/>
            <a:ext cx="457200" cy="45720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2606040"/>
            <a:ext cx="274320" cy="27432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25880" y="251460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Plan &amp; Reason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731520" y="301752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Decompose complex tasks (SAP -&gt; TFL TOC) into sub-steps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3383280" y="2377440"/>
            <a:ext cx="256032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3383280" y="2377440"/>
            <a:ext cx="54864" cy="164592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16" name="Shape 12"/>
          <p:cNvSpPr/>
          <p:nvPr/>
        </p:nvSpPr>
        <p:spPr>
          <a:xfrm>
            <a:off x="3566160" y="2514600"/>
            <a:ext cx="457200" cy="45720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0" y="2606040"/>
            <a:ext cx="274320" cy="274320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4160520" y="251460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 Tools</a:t>
            </a:r>
            <a:endParaRPr lang="en-US" sz="1400" dirty="0"/>
          </a:p>
        </p:txBody>
      </p:sp>
      <p:sp>
        <p:nvSpPr>
          <p:cNvPr id="19" name="Text 14"/>
          <p:cNvSpPr/>
          <p:nvPr/>
        </p:nvSpPr>
        <p:spPr>
          <a:xfrm>
            <a:off x="3566160" y="301752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Execute SAS/R, read/write files, query databases via MCP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6217920" y="2377440"/>
            <a:ext cx="2560320" cy="16459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1" name="Shape 16"/>
          <p:cNvSpPr/>
          <p:nvPr/>
        </p:nvSpPr>
        <p:spPr>
          <a:xfrm>
            <a:off x="6217920" y="2377440"/>
            <a:ext cx="54864" cy="164592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22" name="Shape 17"/>
          <p:cNvSpPr/>
          <p:nvPr/>
        </p:nvSpPr>
        <p:spPr>
          <a:xfrm>
            <a:off x="6400800" y="2514600"/>
            <a:ext cx="457200" cy="457200"/>
          </a:xfrm>
          <a:prstGeom prst="ellipse">
            <a:avLst/>
          </a:prstGeom>
          <a:solidFill>
            <a:srgbClr val="0D9488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2240" y="2606040"/>
            <a:ext cx="274320" cy="27432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6995160" y="2514600"/>
            <a:ext cx="1645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Human-in-the-Loop</a:t>
            </a:r>
            <a:endParaRPr lang="en-US" sz="1400" dirty="0"/>
          </a:p>
        </p:txBody>
      </p:sp>
      <p:sp>
        <p:nvSpPr>
          <p:cNvPr id="25" name="Text 19"/>
          <p:cNvSpPr/>
          <p:nvPr/>
        </p:nvSpPr>
        <p:spPr>
          <a:xfrm>
            <a:off x="6400800" y="3017520"/>
            <a:ext cx="21945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User confirmation gates at spec review, error handling, QC sign-off</a:t>
            </a:r>
            <a:endParaRPr lang="en-US" sz="1100" dirty="0"/>
          </a:p>
        </p:txBody>
      </p:sp>
      <p:sp>
        <p:nvSpPr>
          <p:cNvPr id="26" name="Text 20"/>
          <p:cNvSpPr/>
          <p:nvPr/>
        </p:nvSpPr>
        <p:spPr>
          <a:xfrm>
            <a:off x="548640" y="43891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Sources: AI-316 (Lafler), TT-204 (Lee), AI-206 (Kimura)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AI Agent Stack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7C3A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143000"/>
            <a:ext cx="2011680" cy="5486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5" name="Text 3"/>
          <p:cNvSpPr/>
          <p:nvPr/>
        </p:nvSpPr>
        <p:spPr>
          <a:xfrm>
            <a:off x="640080" y="11887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Application Layer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2743200" y="1161288"/>
            <a:ext cx="5943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Claude Desktop, GitHub Copilot,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Positron Assistant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48640" y="1828800"/>
            <a:ext cx="2011680" cy="54864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18745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Protocol Layer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2743200" y="1847088"/>
            <a:ext cx="5943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Model Context Protocol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Standardized tool interface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2514600"/>
            <a:ext cx="2011680" cy="54864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1" name="Text 9"/>
          <p:cNvSpPr/>
          <p:nvPr/>
        </p:nvSpPr>
        <p:spPr>
          <a:xfrm>
            <a:off x="640080" y="25603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Tool Layer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743200" y="2532888"/>
            <a:ext cx="5943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SAS(R), Python, R, File I/O, DB,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Vector Store, API Gateway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548640" y="3200400"/>
            <a:ext cx="2011680" cy="54864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14" name="Text 12"/>
          <p:cNvSpPr/>
          <p:nvPr/>
        </p:nvSpPr>
        <p:spPr>
          <a:xfrm>
            <a:off x="640080" y="32461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Execution Layer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2743200" y="3218688"/>
            <a:ext cx="5943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 (Statistical Computing Env)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GxP-compliant sandbox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3886200"/>
            <a:ext cx="2011680" cy="548640"/>
          </a:xfrm>
          <a:prstGeom prst="rect">
            <a:avLst/>
          </a:prstGeom>
          <a:solidFill>
            <a:srgbClr val="0F172A"/>
          </a:solidFill>
          <a:ln/>
        </p:spPr>
      </p:sp>
      <p:sp>
        <p:nvSpPr>
          <p:cNvPr id="17" name="Text 15"/>
          <p:cNvSpPr/>
          <p:nvPr/>
        </p:nvSpPr>
        <p:spPr>
          <a:xfrm>
            <a:off x="640080" y="3931920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Governance Layer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2743200" y="3904488"/>
            <a:ext cx="5943600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trails, IQ/OQ/PQ,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21 CFR Part 11, Access control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48640" y="45720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AI-123 (MCP Server - Haque), AI-316 (Enterprise AI Stack - Lafler)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Use Cases for AI Agents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7C3A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188720"/>
            <a:ext cx="3931920" cy="13258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188720"/>
            <a:ext cx="54864" cy="13258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132588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" y="1408176"/>
            <a:ext cx="246888" cy="2468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34440" y="1280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 to TFL TOC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3474720" y="129844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AI-206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731520" y="16916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agents read SAP, extract endpoints/analysis sets/methods, generate complete TFL table of contents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4754880" y="1188720"/>
            <a:ext cx="3931920" cy="13258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754880" y="1188720"/>
            <a:ext cx="54864" cy="13258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3" name="Shape 10"/>
          <p:cNvSpPr/>
          <p:nvPr/>
        </p:nvSpPr>
        <p:spPr>
          <a:xfrm>
            <a:off x="4892040" y="132588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4336" y="1408176"/>
            <a:ext cx="246888" cy="246888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440680" y="12801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MCP-Powered SAS/R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7680960" y="129844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AI-123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4937760" y="169164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executes SAS/R programs, reads logs, debugs errors, refines code iteratively via sastool-mcp</a:t>
            </a:r>
            <a:endParaRPr lang="en-US" sz="1000" dirty="0"/>
          </a:p>
        </p:txBody>
      </p:sp>
      <p:sp>
        <p:nvSpPr>
          <p:cNvPr id="18" name="Shape 14"/>
          <p:cNvSpPr/>
          <p:nvPr/>
        </p:nvSpPr>
        <p:spPr>
          <a:xfrm>
            <a:off x="548640" y="2743200"/>
            <a:ext cx="3931920" cy="13258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9" name="Shape 15"/>
          <p:cNvSpPr/>
          <p:nvPr/>
        </p:nvSpPr>
        <p:spPr>
          <a:xfrm>
            <a:off x="548640" y="2743200"/>
            <a:ext cx="54864" cy="13258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0" name="Shape 16"/>
          <p:cNvSpPr/>
          <p:nvPr/>
        </p:nvSpPr>
        <p:spPr>
          <a:xfrm>
            <a:off x="685800" y="288036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" y="2962656"/>
            <a:ext cx="246888" cy="246888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234440" y="28346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Protocol to USDM</a:t>
            </a:r>
            <a:endParaRPr lang="en-US" sz="1300" dirty="0"/>
          </a:p>
        </p:txBody>
      </p:sp>
      <p:sp>
        <p:nvSpPr>
          <p:cNvPr id="23" name="Text 18"/>
          <p:cNvSpPr/>
          <p:nvPr/>
        </p:nvSpPr>
        <p:spPr>
          <a:xfrm>
            <a:off x="3474720" y="285292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ML-08</a:t>
            </a:r>
            <a:endParaRPr lang="en-US" sz="900" dirty="0"/>
          </a:p>
        </p:txBody>
      </p:sp>
      <p:sp>
        <p:nvSpPr>
          <p:cNvPr id="24" name="Text 19"/>
          <p:cNvSpPr/>
          <p:nvPr/>
        </p:nvSpPr>
        <p:spPr>
          <a:xfrm>
            <a:off x="731520" y="324612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LLM extracts Schedule of Activities from protocol PDFs into structured Unified Study Definitions Model</a:t>
            </a:r>
            <a:endParaRPr lang="en-US" sz="1000" dirty="0"/>
          </a:p>
        </p:txBody>
      </p:sp>
      <p:sp>
        <p:nvSpPr>
          <p:cNvPr id="25" name="Shape 20"/>
          <p:cNvSpPr/>
          <p:nvPr/>
        </p:nvSpPr>
        <p:spPr>
          <a:xfrm>
            <a:off x="4754880" y="2743200"/>
            <a:ext cx="3931920" cy="13258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6" name="Shape 21"/>
          <p:cNvSpPr/>
          <p:nvPr/>
        </p:nvSpPr>
        <p:spPr>
          <a:xfrm>
            <a:off x="4754880" y="2743200"/>
            <a:ext cx="54864" cy="13258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7" name="Shape 22"/>
          <p:cNvSpPr/>
          <p:nvPr/>
        </p:nvSpPr>
        <p:spPr>
          <a:xfrm>
            <a:off x="4892040" y="288036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2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336" y="2962656"/>
            <a:ext cx="246888" cy="246888"/>
          </a:xfrm>
          <a:prstGeom prst="rect">
            <a:avLst/>
          </a:prstGeom>
        </p:spPr>
      </p:pic>
      <p:sp>
        <p:nvSpPr>
          <p:cNvPr id="29" name="Text 23"/>
          <p:cNvSpPr/>
          <p:nvPr/>
        </p:nvSpPr>
        <p:spPr>
          <a:xfrm>
            <a:off x="5440680" y="283464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DAG Pipeline Orchestration</a:t>
            </a:r>
            <a:endParaRPr lang="en-US" sz="1300" dirty="0"/>
          </a:p>
        </p:txBody>
      </p:sp>
      <p:sp>
        <p:nvSpPr>
          <p:cNvPr id="30" name="Text 24"/>
          <p:cNvSpPr/>
          <p:nvPr/>
        </p:nvSpPr>
        <p:spPr>
          <a:xfrm>
            <a:off x="7680960" y="285292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TT-08</a:t>
            </a:r>
            <a:endParaRPr lang="en-US" sz="900" dirty="0"/>
          </a:p>
        </p:txBody>
      </p:sp>
      <p:sp>
        <p:nvSpPr>
          <p:cNvPr id="31" name="Text 25"/>
          <p:cNvSpPr/>
          <p:nvPr/>
        </p:nvSpPr>
        <p:spPr>
          <a:xfrm>
            <a:off x="4937760" y="324612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Blockr: visual DAG-based workflow builder with R blocks + LLM orchestration for clinical pipelines</a:t>
            </a:r>
            <a:endParaRPr lang="en-US" sz="1000" dirty="0"/>
          </a:p>
        </p:txBody>
      </p:sp>
      <p:sp>
        <p:nvSpPr>
          <p:cNvPr id="32" name="Shape 26"/>
          <p:cNvSpPr/>
          <p:nvPr/>
        </p:nvSpPr>
        <p:spPr>
          <a:xfrm>
            <a:off x="548640" y="4297680"/>
            <a:ext cx="3931920" cy="13258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33" name="Shape 27"/>
          <p:cNvSpPr/>
          <p:nvPr/>
        </p:nvSpPr>
        <p:spPr>
          <a:xfrm>
            <a:off x="548640" y="4297680"/>
            <a:ext cx="54864" cy="13258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34" name="Shape 28"/>
          <p:cNvSpPr/>
          <p:nvPr/>
        </p:nvSpPr>
        <p:spPr>
          <a:xfrm>
            <a:off x="685800" y="443484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3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096" y="4517136"/>
            <a:ext cx="246888" cy="246888"/>
          </a:xfrm>
          <a:prstGeom prst="rect">
            <a:avLst/>
          </a:prstGeom>
        </p:spPr>
      </p:pic>
      <p:sp>
        <p:nvSpPr>
          <p:cNvPr id="36" name="Text 29"/>
          <p:cNvSpPr/>
          <p:nvPr/>
        </p:nvSpPr>
        <p:spPr>
          <a:xfrm>
            <a:off x="1234440" y="4389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GxP-Compliant Agentic SCE</a:t>
            </a:r>
            <a:endParaRPr lang="en-US" sz="1300" dirty="0"/>
          </a:p>
        </p:txBody>
      </p:sp>
      <p:sp>
        <p:nvSpPr>
          <p:cNvPr id="37" name="Text 30"/>
          <p:cNvSpPr/>
          <p:nvPr/>
        </p:nvSpPr>
        <p:spPr>
          <a:xfrm>
            <a:off x="3474720" y="440740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TT-204</a:t>
            </a:r>
            <a:endParaRPr lang="en-US" sz="900" dirty="0"/>
          </a:p>
        </p:txBody>
      </p:sp>
      <p:sp>
        <p:nvSpPr>
          <p:cNvPr id="38" name="Text 31"/>
          <p:cNvSpPr/>
          <p:nvPr/>
        </p:nvSpPr>
        <p:spPr>
          <a:xfrm>
            <a:off x="731520" y="480060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AI integrated into validated Statistical Computing Environment — audit trails, 21 CFR Part 11</a:t>
            </a:r>
            <a:endParaRPr lang="en-US" sz="1000" dirty="0"/>
          </a:p>
        </p:txBody>
      </p:sp>
      <p:sp>
        <p:nvSpPr>
          <p:cNvPr id="39" name="Shape 32"/>
          <p:cNvSpPr/>
          <p:nvPr/>
        </p:nvSpPr>
        <p:spPr>
          <a:xfrm>
            <a:off x="4754880" y="4297680"/>
            <a:ext cx="3931920" cy="13258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40" name="Shape 33"/>
          <p:cNvSpPr/>
          <p:nvPr/>
        </p:nvSpPr>
        <p:spPr>
          <a:xfrm>
            <a:off x="4754880" y="4297680"/>
            <a:ext cx="54864" cy="13258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41" name="Shape 34"/>
          <p:cNvSpPr/>
          <p:nvPr/>
        </p:nvSpPr>
        <p:spPr>
          <a:xfrm>
            <a:off x="4892040" y="443484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4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74336" y="4517136"/>
            <a:ext cx="246888" cy="246888"/>
          </a:xfrm>
          <a:prstGeom prst="rect">
            <a:avLst/>
          </a:prstGeom>
        </p:spPr>
      </p:pic>
      <p:sp>
        <p:nvSpPr>
          <p:cNvPr id="43" name="Text 35"/>
          <p:cNvSpPr/>
          <p:nvPr/>
        </p:nvSpPr>
        <p:spPr>
          <a:xfrm>
            <a:off x="5440680" y="4389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RAG Mock TFL Generation</a:t>
            </a:r>
            <a:endParaRPr lang="en-US" sz="1300" dirty="0"/>
          </a:p>
        </p:txBody>
      </p:sp>
      <p:sp>
        <p:nvSpPr>
          <p:cNvPr id="44" name="Text 36"/>
          <p:cNvSpPr/>
          <p:nvPr/>
        </p:nvSpPr>
        <p:spPr>
          <a:xfrm>
            <a:off x="7680960" y="4407408"/>
            <a:ext cx="8229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i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ML-01</a:t>
            </a:r>
            <a:endParaRPr lang="en-US" sz="900" dirty="0"/>
          </a:p>
        </p:txBody>
      </p:sp>
      <p:sp>
        <p:nvSpPr>
          <p:cNvPr id="45" name="Text 37"/>
          <p:cNvSpPr/>
          <p:nvPr/>
        </p:nvSpPr>
        <p:spPr>
          <a:xfrm>
            <a:off x="4937760" y="480060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Retrieval-Augmented Generation pulls historical TFL templates, generates mock outputs from database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MCP: The Bridge Between AI and Your Tools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7C3A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188720"/>
            <a:ext cx="393192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188720"/>
            <a:ext cx="54864" cy="32004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132588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8096" y="1408176"/>
            <a:ext cx="246888" cy="24688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34440" y="12801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C3AE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sastool-mcp Architecture (AI-123)</a:t>
            </a:r>
            <a:endParaRPr lang="en-US" sz="1300" dirty="0"/>
          </a:p>
        </p:txBody>
      </p:sp>
      <p:sp>
        <p:nvSpPr>
          <p:cNvPr id="9" name="Text 6"/>
          <p:cNvSpPr/>
          <p:nvPr/>
        </p:nvSpPr>
        <p:spPr>
          <a:xfrm>
            <a:off x="731520" y="1783080"/>
            <a:ext cx="3474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0000"/>
                </a:solidFill>
              </a:rPr>
              <a:t>5 Core MCP Tools: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1. run_sas(code) — execute SAS program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2. run_r(code) — execute R script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3. list_datasets(lib) — inspect SAS lib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4. describe_dataset(ds) — variable metadata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5. get_log() — retrieve execution log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0000"/>
                </a:solidFill>
              </a:rPr>
              <a:t>Built on: FastMCP + SASPy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Fully open-source, extensible pattern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663440" y="1188720"/>
            <a:ext cx="3931920" cy="32004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1" name="Shape 8"/>
          <p:cNvSpPr/>
          <p:nvPr/>
        </p:nvSpPr>
        <p:spPr>
          <a:xfrm>
            <a:off x="4663440" y="1188720"/>
            <a:ext cx="54864" cy="320040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12" name="Shape 9"/>
          <p:cNvSpPr/>
          <p:nvPr/>
        </p:nvSpPr>
        <p:spPr>
          <a:xfrm>
            <a:off x="4800600" y="1325880"/>
            <a:ext cx="411480" cy="411480"/>
          </a:xfrm>
          <a:prstGeom prst="ellipse">
            <a:avLst/>
          </a:prstGeom>
          <a:solidFill>
            <a:srgbClr val="4F46E5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2896" y="1408176"/>
            <a:ext cx="246888" cy="246888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349240" y="128016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F46E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Assistant Workflow</a:t>
            </a:r>
            <a:endParaRPr lang="en-US" sz="1300" dirty="0"/>
          </a:p>
        </p:txBody>
      </p:sp>
      <p:sp>
        <p:nvSpPr>
          <p:cNvPr id="15" name="Text 11"/>
          <p:cNvSpPr/>
          <p:nvPr/>
        </p:nvSpPr>
        <p:spPr>
          <a:xfrm>
            <a:off x="4846320" y="1828800"/>
            <a:ext cx="3474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1. Programmer: "Run this ADaM code"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2. AI calls run_sas(code) → gets log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F59E0B"/>
                </a:solidFill>
              </a:rPr>
              <a:t>3. Error detected: W.DTG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</a:rPr>
              <a:t>4. AI calls describe_dataset(ADSL) → checks vars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10B981"/>
                </a:solidFill>
              </a:rPr>
              <a:t>5. AI fixes code → re-executes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10B981"/>
                </a:solidFill>
              </a:rPr>
              <a:t>6. Success → AI returns output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000" b="1" dirty="0">
                <a:solidFill>
                  <a:srgbClr val="000000"/>
                </a:solidFill>
              </a:rPr>
              <a:t>All within a single auditable session.</a:t>
            </a:r>
            <a:endParaRPr lang="en-US" sz="1100" dirty="0"/>
          </a:p>
          <a:p>
            <a:pPr indent="0" marL="0">
              <a:buNone/>
            </a:pPr>
            <a:r>
              <a:rPr lang="en-US" sz="1000" dirty="0">
                <a:solidFill>
                  <a:srgbClr val="000000"/>
                </a:solidFill>
              </a:rPr>
              <a:t>No copy-paste. No context switching.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548640" y="45720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Source: AI-123 — Building an MCP Server for AI-Driven Workflow (Samiul Haque, Posit PBC)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GxP-Compliant Agentic AI in SCE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7C3A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188720"/>
            <a:ext cx="80467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48640" y="1188720"/>
            <a:ext cx="54864" cy="6858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132588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7" name="Text 5"/>
          <p:cNvSpPr/>
          <p:nvPr/>
        </p:nvSpPr>
        <p:spPr>
          <a:xfrm>
            <a:off x="685800" y="132588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80160" y="126187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Audit Trail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280160" y="1536192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AI action logged — spec read, code gen, execution, QC pass/fail — with timestamps and user ID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548640" y="2011680"/>
            <a:ext cx="80467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48640" y="2011680"/>
            <a:ext cx="54864" cy="6858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2" name="Shape 10"/>
          <p:cNvSpPr/>
          <p:nvPr/>
        </p:nvSpPr>
        <p:spPr>
          <a:xfrm>
            <a:off x="685800" y="214884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13" name="Text 11"/>
          <p:cNvSpPr/>
          <p:nvPr/>
        </p:nvSpPr>
        <p:spPr>
          <a:xfrm>
            <a:off x="685800" y="214884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280160" y="208483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Human-in-the-Loop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280160" y="2359152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proposes; human approves. Gates at spec review, code execution, and output validation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48640" y="2834640"/>
            <a:ext cx="80467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548640" y="2834640"/>
            <a:ext cx="54864" cy="6858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18" name="Shape 16"/>
          <p:cNvSpPr/>
          <p:nvPr/>
        </p:nvSpPr>
        <p:spPr>
          <a:xfrm>
            <a:off x="685800" y="297180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19" name="Text 17"/>
          <p:cNvSpPr/>
          <p:nvPr/>
        </p:nvSpPr>
        <p:spPr>
          <a:xfrm>
            <a:off x="685800" y="297180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80160" y="290779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Environment Isolation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280160" y="3182112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Controlled sandbox with validated packages, access controls, and separation between dev/validation/prod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548640" y="3657600"/>
            <a:ext cx="8046720" cy="685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548640" y="3657600"/>
            <a:ext cx="54864" cy="68580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4" name="Shape 22"/>
          <p:cNvSpPr/>
          <p:nvPr/>
        </p:nvSpPr>
        <p:spPr>
          <a:xfrm>
            <a:off x="685800" y="379476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</p:sp>
      <p:sp>
        <p:nvSpPr>
          <p:cNvPr id="25" name="Text 23"/>
          <p:cNvSpPr/>
          <p:nvPr/>
        </p:nvSpPr>
        <p:spPr>
          <a:xfrm>
            <a:off x="685800" y="37947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280160" y="3730752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Reproducibility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1280160" y="4005072"/>
            <a:ext cx="6858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Deterministic outputs from same spec + version-locked packages + audit trail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48640" y="4297680"/>
            <a:ext cx="8046720" cy="5486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9" name="Shape 27"/>
          <p:cNvSpPr/>
          <p:nvPr/>
        </p:nvSpPr>
        <p:spPr>
          <a:xfrm>
            <a:off x="548640" y="4297680"/>
            <a:ext cx="54864" cy="548640"/>
          </a:xfrm>
          <a:prstGeom prst="rect">
            <a:avLst/>
          </a:prstGeom>
          <a:solidFill>
            <a:srgbClr val="10B981"/>
          </a:solidFill>
          <a:ln/>
        </p:spPr>
      </p:sp>
      <p:sp>
        <p:nvSpPr>
          <p:cNvPr id="30" name="Shape 28"/>
          <p:cNvSpPr/>
          <p:nvPr/>
        </p:nvSpPr>
        <p:spPr>
          <a:xfrm>
            <a:off x="685800" y="4389120"/>
            <a:ext cx="347472" cy="347472"/>
          </a:xfrm>
          <a:prstGeom prst="ellipse">
            <a:avLst/>
          </a:prstGeom>
          <a:solidFill>
            <a:srgbClr val="10B981"/>
          </a:solidFill>
          <a:ln/>
        </p:spPr>
      </p:sp>
      <p:pic>
        <p:nvPicPr>
          <p:cNvPr id="3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4434840"/>
            <a:ext cx="256032" cy="256032"/>
          </a:xfrm>
          <a:prstGeom prst="rect">
            <a:avLst/>
          </a:prstGeom>
        </p:spPr>
      </p:pic>
      <p:sp>
        <p:nvSpPr>
          <p:cNvPr id="32" name="Text 29"/>
          <p:cNvSpPr/>
          <p:nvPr/>
        </p:nvSpPr>
        <p:spPr>
          <a:xfrm>
            <a:off x="1188720" y="4343400"/>
            <a:ext cx="68580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"AI and compliance are not in conflict. With the right architecture, they reinforce each other." — Kevin Lee, Clinvia (TT-204)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1F5F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AI Adoption Roadmap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0"/>
          </a:xfrm>
          <a:prstGeom prst="line">
            <a:avLst/>
          </a:prstGeom>
          <a:noFill/>
          <a:ln w="38100">
            <a:solidFill>
              <a:srgbClr val="7C3AED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65760" y="1188720"/>
            <a:ext cx="2011680" cy="64008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5" name="Text 3"/>
          <p:cNvSpPr/>
          <p:nvPr/>
        </p:nvSpPr>
        <p:spPr>
          <a:xfrm>
            <a:off x="36576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1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1-3 mo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097280" y="123444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Foundation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457200" y="1965960"/>
            <a:ext cx="1828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Deploy MCP server (AI-123)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Connect SAS/R to AI assistants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Create tool library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2377440" y="128016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2560320" y="1188720"/>
            <a:ext cx="2011680" cy="640080"/>
          </a:xfrm>
          <a:prstGeom prst="rect">
            <a:avLst/>
          </a:prstGeom>
          <a:solidFill>
            <a:srgbClr val="4F46E5"/>
          </a:solidFill>
          <a:ln/>
        </p:spPr>
      </p:sp>
      <p:sp>
        <p:nvSpPr>
          <p:cNvPr id="10" name="Text 8"/>
          <p:cNvSpPr/>
          <p:nvPr/>
        </p:nvSpPr>
        <p:spPr>
          <a:xfrm>
            <a:off x="256032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2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3-6 mo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3291840" y="123444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Agentic Workflows</a:t>
            </a:r>
            <a:endParaRPr lang="en-US" sz="1000" dirty="0"/>
          </a:p>
        </p:txBody>
      </p:sp>
      <p:sp>
        <p:nvSpPr>
          <p:cNvPr id="12" name="Text 10"/>
          <p:cNvSpPr/>
          <p:nvPr/>
        </p:nvSpPr>
        <p:spPr>
          <a:xfrm>
            <a:off x="2651760" y="1965960"/>
            <a:ext cx="1828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SAP analysis agents (AI-206)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Blockr DAG orchestration (TT-08)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Human-in-the-loop gates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4572000" y="128016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754880" y="1188720"/>
            <a:ext cx="2011680" cy="640080"/>
          </a:xfrm>
          <a:prstGeom prst="rect">
            <a:avLst/>
          </a:prstGeom>
          <a:solidFill>
            <a:srgbClr val="0D9488"/>
          </a:solidFill>
          <a:ln/>
        </p:spPr>
      </p:sp>
      <p:sp>
        <p:nvSpPr>
          <p:cNvPr id="15" name="Text 13"/>
          <p:cNvSpPr/>
          <p:nvPr/>
        </p:nvSpPr>
        <p:spPr>
          <a:xfrm>
            <a:off x="475488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3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6-9 mo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5486400" y="123444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GxP Validation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4846320" y="1965960"/>
            <a:ext cx="1828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IQ/OQ/PQ for SCE (TT-204)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Audit trails for AI actions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21 CFR Part 11 compliance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6766560" y="1280160"/>
            <a:ext cx="182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64748B"/>
                </a:solidFill>
              </a:rPr>
              <a:t>→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6949440" y="1188720"/>
            <a:ext cx="2011680" cy="640080"/>
          </a:xfrm>
          <a:prstGeom prst="rect">
            <a:avLst/>
          </a:prstGeom>
          <a:solidFill>
            <a:srgbClr val="1E3A5F"/>
          </a:solidFill>
          <a:ln/>
        </p:spPr>
      </p:sp>
      <p:sp>
        <p:nvSpPr>
          <p:cNvPr id="20" name="Text 18"/>
          <p:cNvSpPr/>
          <p:nvPr/>
        </p:nvSpPr>
        <p:spPr>
          <a:xfrm>
            <a:off x="6949440" y="1207008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Phase 4</a:t>
            </a:r>
            <a:endParaRPr lang="en-US" sz="900" dirty="0"/>
          </a:p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9-12 mo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7680960" y="1234440"/>
            <a:ext cx="1188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Enterprise Scale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7040880" y="1965960"/>
            <a:ext cx="182880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Full agentic SDTM/ADaM/TFL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Enterprise AI stack (AI-316)</a:t>
            </a:r>
            <a:endParaRPr lang="en-US" sz="900" dirty="0"/>
          </a:p>
          <a:p>
            <a:pPr marL="342900" indent="-342900">
              <a:buSzPct val="100000"/>
              <a:buChar char="•"/>
            </a:pPr>
            <a:r>
              <a:rPr lang="en-US" sz="900" dirty="0">
                <a:solidFill>
                  <a:srgbClr val="64748B"/>
                </a:solidFill>
              </a:rPr>
              <a:t>Multi-agent pipeline in prod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365760" y="3840480"/>
            <a:ext cx="8412480" cy="7315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101600" dist="25400" dir="8100000">
              <a:srgbClr val="000000">
                <a:alpha val="8000"/>
              </a:srgbClr>
            </a:outerShdw>
          </a:effectLst>
        </p:spPr>
      </p:sp>
      <p:sp>
        <p:nvSpPr>
          <p:cNvPr id="24" name="Shape 22"/>
          <p:cNvSpPr/>
          <p:nvPr/>
        </p:nvSpPr>
        <p:spPr>
          <a:xfrm>
            <a:off x="365760" y="3840480"/>
            <a:ext cx="54864" cy="73152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25" name="Shape 23"/>
          <p:cNvSpPr/>
          <p:nvPr/>
        </p:nvSpPr>
        <p:spPr>
          <a:xfrm>
            <a:off x="502920" y="3977640"/>
            <a:ext cx="365760" cy="365760"/>
          </a:xfrm>
          <a:prstGeom prst="ellipse">
            <a:avLst/>
          </a:prstGeom>
          <a:solidFill>
            <a:srgbClr val="7C3AED"/>
          </a:solidFill>
          <a:ln/>
        </p:spPr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4023360"/>
            <a:ext cx="274320" cy="274320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1051560" y="3931920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E293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with MCP. Add one agent workflow at a time. Validate incrementally. The architecture enables compliance from day one.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F17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3657600" cy="3657600"/>
          </a:xfrm>
          <a:prstGeom prst="ellipse">
            <a:avLst/>
          </a:prstGeom>
          <a:solidFill>
            <a:srgbClr val="7C3AED">
              <a:alpha val="1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315200" y="2743200"/>
            <a:ext cx="3200400" cy="3200400"/>
          </a:xfrm>
          <a:prstGeom prst="ellipse">
            <a:avLst/>
          </a:prstGeom>
          <a:solidFill>
            <a:srgbClr val="4F46E5">
              <a:alpha val="1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914400" y="1645920"/>
            <a:ext cx="1371600" cy="0"/>
          </a:xfrm>
          <a:prstGeom prst="line">
            <a:avLst/>
          </a:prstGeom>
          <a:noFill/>
          <a:ln w="50800">
            <a:solidFill>
              <a:srgbClr val="7C3AE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182880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Agents Are Ready</a:t>
            </a:r>
            <a:endParaRPr lang="en-US" sz="3600" dirty="0"/>
          </a:p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Clinical Trials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914400" y="2926080"/>
            <a:ext cx="73152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MCP bridges AI and your tools. Blockr orchestrates workflows.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CBD5E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SCE ensures compliance. The architecture works today.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4114800"/>
            <a:ext cx="3200400" cy="548640"/>
          </a:xfrm>
          <a:prstGeom prst="rect">
            <a:avLst/>
          </a:prstGeom>
          <a:solidFill>
            <a:srgbClr val="7C3AED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4160520"/>
            <a:ext cx="3017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Clinical Automation Insights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Agents in Clinical Programming</dc:title>
  <dc:subject>PptxGenJS Presentation</dc:subject>
  <dc:creator>Clinical Automation Insights</dc:creator>
  <cp:lastModifiedBy>Clinical Automation Insights</cp:lastModifiedBy>
  <cp:revision>1</cp:revision>
  <dcterms:created xsi:type="dcterms:W3CDTF">2026-06-05T03:27:02Z</dcterms:created>
  <dcterms:modified xsi:type="dcterms:W3CDTF">2026-06-05T03:27:02Z</dcterms:modified>
</cp:coreProperties>
</file>