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24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509760" y="4297680"/>
            <a:ext cx="4206240" cy="4206240"/>
          </a:xfrm>
          <a:prstGeom prst="ellipse">
            <a:avLst/>
          </a:prstGeom>
          <a:solidFill>
            <a:srgbClr val="7C3A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607040" y="-1097280"/>
            <a:ext cx="2743200" cy="2743200"/>
          </a:xfrm>
          <a:prstGeom prst="ellipse">
            <a:avLst/>
          </a:prstGeom>
          <a:solidFill>
            <a:srgbClr val="0B3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9FC6D2"/>
                </a:solidFill>
                <a:latin typeface="Calibri"/>
              </a:rPr>
              <a:t>ClinCoder  ·  CDISC Analysis Results Standard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514600"/>
            <a:ext cx="1024128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400" b="1">
                <a:solidFill>
                  <a:srgbClr val="FFFFFF"/>
                </a:solidFill>
                <a:latin typeface="Calibri"/>
              </a:rPr>
              <a:t>ARS Validator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794760"/>
            <a:ext cx="969264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BCD6DF"/>
                </a:solidFill>
                <a:latin typeface="Calibri"/>
              </a:rPr>
              <a:t>A conformance checker for the CDISC Analysis Results Standard (ARS) JSON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4360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8FB3C0"/>
                </a:solidFill>
                <a:latin typeface="Calibri"/>
              </a:rPr>
              <a:t>clincoder.cloud  ·  Bhanoji Duppada  ·  Synthetic data only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7C3AED"/>
                </a:solidFill>
                <a:latin typeface="Calibri"/>
              </a:rPr>
              <a:t>WHAT IT DOES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932688"/>
            <a:ext cx="10515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B3A4A"/>
                </a:solidFill>
                <a:latin typeface="Calibri"/>
              </a:rPr>
              <a:t>Validate an ARS specification before it reaches production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148840"/>
            <a:ext cx="566928" cy="566928"/>
          </a:xfrm>
          <a:prstGeom prst="ellipse">
            <a:avLst/>
          </a:prstGeom>
          <a:solidFill>
            <a:srgbClr val="E9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148840"/>
            <a:ext cx="566928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000" b="1">
                <a:solidFill>
                  <a:srgbClr val="146C43"/>
                </a:solidFill>
                <a:latin typeface="Calibri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00200" y="2112264"/>
            <a:ext cx="9509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4242E"/>
                </a:solidFill>
                <a:latin typeface="Calibri"/>
              </a:rPr>
              <a:t>21-rule conformance engine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0200" y="2532888"/>
            <a:ext cx="950976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B7280"/>
                </a:solidFill>
                <a:latin typeface="Calibri"/>
              </a:rPr>
              <a:t>Checks ARS JSON for structure, content, and cross-reference integrity against the CDISC ARS model.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3383280"/>
            <a:ext cx="566928" cy="566928"/>
          </a:xfrm>
          <a:prstGeom prst="ellipse">
            <a:avLst/>
          </a:prstGeom>
          <a:solidFill>
            <a:srgbClr val="FBF1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3383280"/>
            <a:ext cx="566928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000" b="1">
                <a:solidFill>
                  <a:srgbClr val="B46A00"/>
                </a:solidFill>
                <a:latin typeface="Calibri"/>
              </a:rPr>
              <a:t>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200" y="3346704"/>
            <a:ext cx="9509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4242E"/>
                </a:solidFill>
                <a:latin typeface="Calibri"/>
              </a:rPr>
              <a:t>Severity-graded findings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3767328"/>
            <a:ext cx="950976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B7280"/>
                </a:solidFill>
                <a:latin typeface="Calibri"/>
              </a:rPr>
              <a:t>Each result is graded FAIL / WARN / INFO so real defects are separated from advisory notes.</a:t>
            </a:r>
          </a:p>
        </p:txBody>
      </p:sp>
      <p:sp>
        <p:nvSpPr>
          <p:cNvPr id="12" name="Oval 11"/>
          <p:cNvSpPr/>
          <p:nvPr/>
        </p:nvSpPr>
        <p:spPr>
          <a:xfrm>
            <a:off x="822960" y="4617720"/>
            <a:ext cx="566928" cy="566928"/>
          </a:xfrm>
          <a:prstGeom prst="ellipse">
            <a:avLst/>
          </a:prstGeom>
          <a:solidFill>
            <a:srgbClr val="EDE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4617720"/>
            <a:ext cx="566928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000" b="1">
                <a:solidFill>
                  <a:srgbClr val="7C3AED"/>
                </a:solidFill>
                <a:latin typeface="Calibri"/>
              </a:rPr>
              <a:t>§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0200" y="4581144"/>
            <a:ext cx="9509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4242E"/>
                </a:solidFill>
                <a:latin typeface="Calibri"/>
              </a:rPr>
              <a:t>CDISC-cited rules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00200" y="5001768"/>
            <a:ext cx="950976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B7280"/>
                </a:solidFill>
                <a:latin typeface="Calibri"/>
              </a:rPr>
              <a:t>Every rule cites the ARS specification section it enforces — traceable, defensible feedback.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7C3AED"/>
                </a:solidFill>
                <a:latin typeface="Calibri"/>
              </a:rPr>
              <a:t>HOW IT WORKS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932688"/>
            <a:ext cx="10515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B3A4A"/>
                </a:solidFill>
                <a:latin typeface="Calibri"/>
              </a:rPr>
              <a:t>From ARS JSON to a cited conformance report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651760"/>
            <a:ext cx="2091689" cy="2377440"/>
          </a:xfrm>
          <a:prstGeom prst="roundRect">
            <a:avLst>
              <a:gd name="adj" fmla="val 12000"/>
            </a:avLst>
          </a:prstGeom>
          <a:solidFill>
            <a:srgbClr val="EE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484756" y="2971800"/>
            <a:ext cx="768096" cy="768096"/>
          </a:xfrm>
          <a:prstGeom prst="ellipse">
            <a:avLst/>
          </a:prstGeom>
          <a:solidFill>
            <a:srgbClr val="7C3A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84756" y="2971800"/>
            <a:ext cx="768096" cy="7680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7552" y="3886200"/>
            <a:ext cx="176250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1">
                <a:solidFill>
                  <a:srgbClr val="14242E"/>
                </a:solidFill>
                <a:latin typeface="Calibri"/>
              </a:rPr>
              <a:t>Ingest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7552" y="4434840"/>
            <a:ext cx="1762505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>
                <a:solidFill>
                  <a:srgbClr val="5B7280"/>
                </a:solidFill>
                <a:latin typeface="Calibri"/>
              </a:rPr>
              <a:t>Paste or upload ARS JSON, or load the sample fixture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32937" y="3566160"/>
            <a:ext cx="2834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200" b="1">
                <a:solidFill>
                  <a:srgbClr val="7C3AED"/>
                </a:solidFill>
                <a:latin typeface="Calibri"/>
              </a:rPr>
              <a:t>→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34689" y="2651760"/>
            <a:ext cx="2091689" cy="2377440"/>
          </a:xfrm>
          <a:prstGeom prst="roundRect">
            <a:avLst>
              <a:gd name="adj" fmla="val 12000"/>
            </a:avLst>
          </a:prstGeom>
          <a:solidFill>
            <a:srgbClr val="EE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3896486" y="2971800"/>
            <a:ext cx="768096" cy="768096"/>
          </a:xfrm>
          <a:prstGeom prst="ellipse">
            <a:avLst/>
          </a:prstGeom>
          <a:solidFill>
            <a:srgbClr val="7C3A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896486" y="2971800"/>
            <a:ext cx="768096" cy="7680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99282" y="3886200"/>
            <a:ext cx="176250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1">
                <a:solidFill>
                  <a:srgbClr val="14242E"/>
                </a:solidFill>
                <a:latin typeface="Calibri"/>
              </a:rPr>
              <a:t>Run 21 rules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99282" y="4434840"/>
            <a:ext cx="1762505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>
                <a:solidFill>
                  <a:srgbClr val="5B7280"/>
                </a:solidFill>
                <a:latin typeface="Calibri"/>
              </a:rPr>
              <a:t>Structure, content, integrity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44667" y="3566160"/>
            <a:ext cx="2834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200" b="1">
                <a:solidFill>
                  <a:srgbClr val="7C3AED"/>
                </a:solidFill>
                <a:latin typeface="Calibri"/>
              </a:rPr>
              <a:t>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46419" y="2651760"/>
            <a:ext cx="2091689" cy="2377440"/>
          </a:xfrm>
          <a:prstGeom prst="roundRect">
            <a:avLst>
              <a:gd name="adj" fmla="val 12000"/>
            </a:avLst>
          </a:prstGeom>
          <a:solidFill>
            <a:srgbClr val="EE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308216" y="2971800"/>
            <a:ext cx="768096" cy="768096"/>
          </a:xfrm>
          <a:prstGeom prst="ellipse">
            <a:avLst/>
          </a:prstGeom>
          <a:solidFill>
            <a:srgbClr val="7C3A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8216" y="2971800"/>
            <a:ext cx="768096" cy="7680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11011" y="3886200"/>
            <a:ext cx="176250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1">
                <a:solidFill>
                  <a:srgbClr val="14242E"/>
                </a:solidFill>
                <a:latin typeface="Calibri"/>
              </a:rPr>
              <a:t>Grade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11011" y="4434840"/>
            <a:ext cx="1762505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>
                <a:solidFill>
                  <a:srgbClr val="5B7280"/>
                </a:solidFill>
                <a:latin typeface="Calibri"/>
              </a:rPr>
              <a:t>Classify each finding FAIL / WARN / INFO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56397" y="3566160"/>
            <a:ext cx="2834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200" b="1">
                <a:solidFill>
                  <a:srgbClr val="7C3AED"/>
                </a:solidFill>
                <a:latin typeface="Calibri"/>
              </a:rPr>
              <a:t>→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058149" y="2651760"/>
            <a:ext cx="2091689" cy="2377440"/>
          </a:xfrm>
          <a:prstGeom prst="roundRect">
            <a:avLst>
              <a:gd name="adj" fmla="val 12000"/>
            </a:avLst>
          </a:prstGeom>
          <a:solidFill>
            <a:srgbClr val="EE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8719946" y="2971800"/>
            <a:ext cx="768096" cy="768096"/>
          </a:xfrm>
          <a:prstGeom prst="ellipse">
            <a:avLst/>
          </a:prstGeom>
          <a:solidFill>
            <a:srgbClr val="7C3A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719946" y="2971800"/>
            <a:ext cx="768096" cy="7680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2741" y="3886200"/>
            <a:ext cx="176250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1">
                <a:solidFill>
                  <a:srgbClr val="14242E"/>
                </a:solidFill>
                <a:latin typeface="Calibri"/>
              </a:rPr>
              <a:t>Report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2741" y="4434840"/>
            <a:ext cx="1762505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>
                <a:solidFill>
                  <a:srgbClr val="5B7280"/>
                </a:solidFill>
                <a:latin typeface="Calibri"/>
              </a:rPr>
              <a:t>Summary + findings with CDISC citations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7C3AED"/>
                </a:solidFill>
                <a:latin typeface="Calibri"/>
              </a:rPr>
              <a:t>UNDER THE HOOD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932688"/>
            <a:ext cx="10515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B3A4A"/>
                </a:solidFill>
                <a:latin typeface="Calibri"/>
              </a:rPr>
              <a:t>A real rule engine behind a simple API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240280"/>
            <a:ext cx="3200400" cy="1554480"/>
          </a:xfrm>
          <a:prstGeom prst="roundRect">
            <a:avLst>
              <a:gd name="adj" fmla="val 12000"/>
            </a:avLst>
          </a:prstGeom>
          <a:solidFill>
            <a:srgbClr val="EE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51560" y="2441448"/>
            <a:ext cx="274320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000" b="1">
                <a:solidFill>
                  <a:srgbClr val="7C3AED"/>
                </a:solidFill>
                <a:latin typeface="Calibri"/>
              </a:rPr>
              <a:t>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9848" y="3200400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B7280"/>
                </a:solidFill>
                <a:latin typeface="Calibri"/>
              </a:rPr>
              <a:t>Conformance rules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43400" y="2240280"/>
            <a:ext cx="3200400" cy="1554480"/>
          </a:xfrm>
          <a:prstGeom prst="roundRect">
            <a:avLst>
              <a:gd name="adj" fmla="val 12000"/>
            </a:avLst>
          </a:prstGeom>
          <a:solidFill>
            <a:srgbClr val="EE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0" y="2441448"/>
            <a:ext cx="274320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000" b="1">
                <a:solidFill>
                  <a:srgbClr val="7C3AED"/>
                </a:solidFill>
                <a:latin typeface="Calibri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90288" y="3200400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B7280"/>
                </a:solidFill>
                <a:latin typeface="Calibri"/>
              </a:rPr>
              <a:t>Rule categories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863840" y="2240280"/>
            <a:ext cx="3200400" cy="1554480"/>
          </a:xfrm>
          <a:prstGeom prst="roundRect">
            <a:avLst>
              <a:gd name="adj" fmla="val 12000"/>
            </a:avLst>
          </a:prstGeom>
          <a:solidFill>
            <a:srgbClr val="EE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092440" y="2441448"/>
            <a:ext cx="274320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000" b="1">
                <a:solidFill>
                  <a:srgbClr val="7C3AED"/>
                </a:solidFill>
                <a:latin typeface="Calibri"/>
              </a:rPr>
              <a:t>v1 + v2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10727" y="3200400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B7280"/>
                </a:solidFill>
                <a:latin typeface="Calibri"/>
              </a:rPr>
              <a:t>Tiered validate API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34340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B3A4A"/>
                </a:solidFill>
                <a:latin typeface="Calibri"/>
              </a:rPr>
              <a:t>BUILT WITH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960" y="4800600"/>
            <a:ext cx="1056132" cy="457200"/>
          </a:xfrm>
          <a:prstGeom prst="roundRect">
            <a:avLst>
              <a:gd name="adj" fmla="val 12000"/>
            </a:avLst>
          </a:prstGeom>
          <a:solidFill>
            <a:srgbClr val="E9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4800600"/>
            <a:ext cx="1056132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146C43"/>
                </a:solidFill>
                <a:latin typeface="Calibri"/>
              </a:rPr>
              <a:t>FastAPI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080260" y="4800600"/>
            <a:ext cx="950976" cy="457200"/>
          </a:xfrm>
          <a:prstGeom prst="roundRect">
            <a:avLst>
              <a:gd name="adj" fmla="val 12000"/>
            </a:avLst>
          </a:prstGeom>
          <a:solidFill>
            <a:srgbClr val="E9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080260" y="4800600"/>
            <a:ext cx="950976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146C43"/>
                </a:solidFill>
                <a:latin typeface="Calibri"/>
              </a:rPr>
              <a:t>Python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232404" y="4800600"/>
            <a:ext cx="1266444" cy="457200"/>
          </a:xfrm>
          <a:prstGeom prst="roundRect">
            <a:avLst>
              <a:gd name="adj" fmla="val 12000"/>
            </a:avLst>
          </a:prstGeom>
          <a:solidFill>
            <a:srgbClr val="E9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232404" y="4800600"/>
            <a:ext cx="1266444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146C43"/>
                </a:solidFill>
                <a:latin typeface="Calibri"/>
              </a:rPr>
              <a:t>CDISC ARS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700016" y="4800600"/>
            <a:ext cx="1371600" cy="457200"/>
          </a:xfrm>
          <a:prstGeom prst="roundRect">
            <a:avLst>
              <a:gd name="adj" fmla="val 12000"/>
            </a:avLst>
          </a:prstGeom>
          <a:solidFill>
            <a:srgbClr val="E9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700016" y="4800600"/>
            <a:ext cx="1371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146C43"/>
                </a:solidFill>
                <a:latin typeface="Calibri"/>
              </a:rPr>
              <a:t>define.xml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72784" y="4800600"/>
            <a:ext cx="2212848" cy="457200"/>
          </a:xfrm>
          <a:prstGeom prst="roundRect">
            <a:avLst>
              <a:gd name="adj" fmla="val 12000"/>
            </a:avLst>
          </a:prstGeom>
          <a:solidFill>
            <a:srgbClr val="E9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272784" y="4800600"/>
            <a:ext cx="2212848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146C43"/>
                </a:solidFill>
                <a:latin typeface="Calibri"/>
              </a:rPr>
              <a:t>REST /api/validate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7C3AED"/>
                </a:solidFill>
                <a:latin typeface="Calibri"/>
              </a:rPr>
              <a:t>EXAMPLE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932688"/>
            <a:ext cx="10515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B3A4A"/>
                </a:solidFill>
                <a:latin typeface="Calibri"/>
              </a:rPr>
              <a:t>What a validation report looks like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847088"/>
            <a:ext cx="108813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4242E"/>
                </a:solidFill>
                <a:latin typeface="Calibri"/>
              </a:rPr>
              <a:t>This sample:  </a:t>
            </a:r>
            <a:r>
              <a:rPr sz="1300" b="0">
                <a:solidFill>
                  <a:srgbClr val="5B7280"/>
                </a:solidFill>
                <a:latin typeface="Calibri"/>
              </a:rPr>
              <a:t>21 checks · 10 passed · </a:t>
            </a:r>
            <a:r>
              <a:rPr sz="1300" b="1">
                <a:solidFill>
                  <a:srgbClr val="B32020"/>
                </a:solidFill>
                <a:latin typeface="Calibri"/>
              </a:rPr>
              <a:t>5 failed</a:t>
            </a:r>
            <a:r>
              <a:rPr sz="1300" b="0">
                <a:solidFill>
                  <a:srgbClr val="5B7280"/>
                </a:solidFill>
                <a:latin typeface="Calibri"/>
              </a:rPr>
              <a:t>  ·  </a:t>
            </a:r>
            <a:r>
              <a:rPr sz="1300" b="1">
                <a:solidFill>
                  <a:srgbClr val="B46A00"/>
                </a:solidFill>
                <a:latin typeface="Calibri"/>
              </a:rPr>
              <a:t>2 warnings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22960" y="2286000"/>
          <a:ext cx="9189720" cy="1920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"/>
                <a:gridCol w="1097280"/>
                <a:gridCol w="1188720"/>
                <a:gridCol w="4709160"/>
                <a:gridCol w="1143000"/>
              </a:tblGrid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Rule</a:t>
                      </a:r>
                    </a:p>
                  </a:txBody>
                  <a:tcPr marL="82296" marR="54864" marT="18288" marB="18288" anchor="ctr">
                    <a:solidFill>
                      <a:srgbClr val="0B3A4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Severity</a:t>
                      </a:r>
                    </a:p>
                  </a:txBody>
                  <a:tcPr marL="82296" marR="54864" marT="18288" marB="18288" anchor="ctr">
                    <a:solidFill>
                      <a:srgbClr val="0B3A4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Category</a:t>
                      </a:r>
                    </a:p>
                  </a:txBody>
                  <a:tcPr marL="82296" marR="54864" marT="18288" marB="18288" anchor="ctr">
                    <a:solidFill>
                      <a:srgbClr val="0B3A4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Finding</a:t>
                      </a:r>
                    </a:p>
                  </a:txBody>
                  <a:tcPr marL="82296" marR="54864" marT="18288" marB="18288" anchor="ctr">
                    <a:solidFill>
                      <a:srgbClr val="0B3A4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ARS ref</a:t>
                      </a:r>
                    </a:p>
                  </a:txBody>
                  <a:tcPr marL="82296" marR="54864" marT="18288" marB="18288" anchor="ctr">
                    <a:solidFill>
                      <a:srgbClr val="0B3A4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ARS-001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B32020"/>
                          </a:solidFill>
                          <a:latin typeface="Calibri"/>
                        </a:rPr>
                        <a:t>FAIL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structure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ReportingEvent must declare @type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§3.1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ARS-005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B32020"/>
                          </a:solidFill>
                          <a:latin typeface="Calibri"/>
                        </a:rPr>
                        <a:t>FAIL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content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Must have at least one method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§4.2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ARS-008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B32020"/>
                          </a:solidFill>
                          <a:latin typeface="Calibri"/>
                        </a:rPr>
                        <a:t>FAIL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integrity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Every analysis must reference a methodId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§4.3.2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ARS-003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B46A00"/>
                          </a:solidFill>
                          <a:latin typeface="Calibri"/>
                        </a:rPr>
                        <a:t>WARN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structure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ReportingEvent should have an id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§3.1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22960" y="4462272"/>
            <a:ext cx="108813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B7280"/>
                </a:solidFill>
                <a:latin typeface="Calibri"/>
              </a:rPr>
              <a:t>Live output from /api/validate — every finding carries a rule id, severity, category, and CDISC citation.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24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188720" y="4389120"/>
            <a:ext cx="3840480" cy="3840480"/>
          </a:xfrm>
          <a:prstGeom prst="ellipse">
            <a:avLst/>
          </a:prstGeom>
          <a:solidFill>
            <a:srgbClr val="0B3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01168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9FC6D2"/>
                </a:solidFill>
                <a:latin typeface="Calibri"/>
              </a:rPr>
              <a:t>WHY IT MATTERS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560320"/>
            <a:ext cx="10424160" cy="2011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Catch ARS defects before submission — a working conformance
checker for CDISC's emerging Analysis Results Standard.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4846320"/>
            <a:ext cx="5120640" cy="640080"/>
          </a:xfrm>
          <a:prstGeom prst="roundRect">
            <a:avLst>
              <a:gd name="adj" fmla="val 12000"/>
            </a:avLst>
          </a:prstGeom>
          <a:solidFill>
            <a:srgbClr val="7C3A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846320"/>
            <a:ext cx="51206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validator.clincoder.cloud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