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841248"/>
            <a:ext cx="512064" cy="5120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8288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03504" y="22860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ClinAssist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640080" y="32004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Shell → SAS + R via RAG, browser-side sanitization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40080" y="402336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Turns a TLF shell into SAS + R via RAG. Browser sanitizes compound names before anything reaches the LLM. Every output has a GAMP 5 audit header.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56692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https://clinassist.clincoder.cloud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Code generation with compliance built in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a shell spec → SAS + R programs via RAG from 700+ CDISC patterns. Browser sanitizes compound names/identifiers BEFORE they leave the client. Every program includes a GAMP 5 audit header with timestamp, spec hash, and traceability.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3214116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RAG generation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700+ CDISC patterns guide code generation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419856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94176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052" y="3214116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21024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Browser sanitization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621024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Compound names stripped client-side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199632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73952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828" y="3214116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GAMP 5 headers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400800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Timestamped audit on every output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8979408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253728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604" y="3214116"/>
            <a:ext cx="384048" cy="3840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80576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Multi-scenario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9180576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SAF/ITT × SAS/R — up to 6 at once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ALL CONNECTS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Shell → sanitize → retrieve → generate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463040" y="1554480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627632" y="1655064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333" y="1775765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77440" y="1600200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Browser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212080" y="1600200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shell; sanitization happens HERE</a:t>
            </a:r>
            <a:endParaRPr lang="en-US" sz="11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331720"/>
            <a:ext cx="274320" cy="25603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463040" y="2578608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1627632" y="2679192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33" y="2799893"/>
            <a:ext cx="307238" cy="307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77440" y="2624328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Sanitization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5212080" y="2624328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Compound names stripped client-side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0" y="3355848"/>
            <a:ext cx="274320" cy="256032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1463040" y="3602736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1627632" y="37033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333" y="3824021"/>
            <a:ext cx="307238" cy="30723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2377440" y="364845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FastAPI (Python)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5212080" y="3648456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 spec → RAG + generation</a:t>
            </a:r>
            <a:endParaRPr lang="en-US" sz="11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5040" y="4379976"/>
            <a:ext cx="274320" cy="256032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1463040" y="4626864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1627632" y="4727448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333" y="4848149"/>
            <a:ext cx="307238" cy="30723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2377440" y="4672584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RAG corpus</a:t>
            </a:r>
            <a:endParaRPr lang="en-US" sz="1500" dirty="0"/>
          </a:p>
        </p:txBody>
      </p:sp>
      <p:sp>
        <p:nvSpPr>
          <p:cNvPr id="26" name="Text 17"/>
          <p:cNvSpPr/>
          <p:nvPr/>
        </p:nvSpPr>
        <p:spPr>
          <a:xfrm>
            <a:off x="5212080" y="4672584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700+ CDISC-aligned SAS patterns</a:t>
            </a:r>
            <a:endParaRPr lang="en-US" sz="115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5040" y="5404104"/>
            <a:ext cx="274320" cy="256032"/>
          </a:xfrm>
          <a:prstGeom prst="rect">
            <a:avLst/>
          </a:prstGeom>
        </p:spPr>
      </p:pic>
      <p:sp>
        <p:nvSpPr>
          <p:cNvPr id="28" name="Shape 18"/>
          <p:cNvSpPr/>
          <p:nvPr/>
        </p:nvSpPr>
        <p:spPr>
          <a:xfrm>
            <a:off x="1463040" y="5650992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9" name="Shape 19"/>
          <p:cNvSpPr/>
          <p:nvPr/>
        </p:nvSpPr>
        <p:spPr>
          <a:xfrm>
            <a:off x="1627632" y="5751576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8333" y="5872277"/>
            <a:ext cx="307238" cy="307238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2377440" y="5696712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LLM</a:t>
            </a:r>
            <a:endParaRPr lang="en-US" sz="1500" dirty="0"/>
          </a:p>
        </p:txBody>
      </p:sp>
      <p:sp>
        <p:nvSpPr>
          <p:cNvPr id="32" name="Text 21"/>
          <p:cNvSpPr/>
          <p:nvPr/>
        </p:nvSpPr>
        <p:spPr>
          <a:xfrm>
            <a:off x="5212080" y="5696712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Generates SAS + R from patterns</a:t>
            </a:r>
            <a:endParaRPr lang="en-US" sz="1150" dirty="0"/>
          </a:p>
        </p:txBody>
      </p:sp>
      <p:sp>
        <p:nvSpPr>
          <p:cNvPr id="33" name="Text 22"/>
          <p:cNvSpPr/>
          <p:nvPr/>
        </p:nvSpPr>
        <p:spPr>
          <a:xfrm>
            <a:off x="1463040" y="6355080"/>
            <a:ext cx="9235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safety: sanitization in the BROWSER before any API call.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TECHNOLOGY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Three-layer architecture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Sanitization, retrieval, generation — each distinct.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2057400"/>
            <a:ext cx="3584448" cy="109728"/>
          </a:xfrm>
          <a:prstGeom prst="roundRect">
            <a:avLst/>
          </a:prstGeom>
          <a:solidFill>
            <a:srgbClr val="065A82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393" y="2502713"/>
            <a:ext cx="435254" cy="43525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Sanitization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1892808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Client-side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14400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JavaScript in browser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Strips compound names, identifiers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Generic tokens before API call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proprietary leaves client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334256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34256" y="2057400"/>
            <a:ext cx="3584448" cy="109728"/>
          </a:xfrm>
          <a:prstGeom prst="roundRect">
            <a:avLst/>
          </a:prstGeom>
          <a:solidFill>
            <a:srgbClr val="00A896"/>
          </a:solidFill>
          <a:ln/>
        </p:spPr>
      </p:sp>
      <p:sp>
        <p:nvSpPr>
          <p:cNvPr id="14" name="Shape 11"/>
          <p:cNvSpPr/>
          <p:nvPr/>
        </p:nvSpPr>
        <p:spPr>
          <a:xfrm>
            <a:off x="4608576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569" y="2502713"/>
            <a:ext cx="435254" cy="43525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568696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RAG</a:t>
            </a:r>
            <a:endParaRPr lang="en-US" sz="2600" dirty="0"/>
          </a:p>
        </p:txBody>
      </p:sp>
      <p:sp>
        <p:nvSpPr>
          <p:cNvPr id="17" name="Text 13"/>
          <p:cNvSpPr/>
          <p:nvPr/>
        </p:nvSpPr>
        <p:spPr>
          <a:xfrm>
            <a:off x="5586984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Pattern retrieval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4608576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700+ CDISC patterns curated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Semantic similarity search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Top-k patterns guide generation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8028432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028432" y="2057400"/>
            <a:ext cx="3584448" cy="109728"/>
          </a:xfrm>
          <a:prstGeom prst="roundRect">
            <a:avLst/>
          </a:prstGeom>
          <a:solidFill>
            <a:srgbClr val="1C7293"/>
          </a:solidFill>
          <a:ln/>
        </p:spPr>
      </p:sp>
      <p:sp>
        <p:nvSpPr>
          <p:cNvPr id="21" name="Shape 17"/>
          <p:cNvSpPr/>
          <p:nvPr/>
        </p:nvSpPr>
        <p:spPr>
          <a:xfrm>
            <a:off x="8302752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745" y="2502713"/>
            <a:ext cx="435254" cy="43525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262872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Generation</a:t>
            </a:r>
            <a:endParaRPr lang="en-US" sz="2600" dirty="0"/>
          </a:p>
        </p:txBody>
      </p:sp>
      <p:sp>
        <p:nvSpPr>
          <p:cNvPr id="24" name="Text 19"/>
          <p:cNvSpPr/>
          <p:nvPr/>
        </p:nvSpPr>
        <p:spPr>
          <a:xfrm>
            <a:off x="9281160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output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8302752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SAS with GAMP 5 header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(pharmaverse) independently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Multi-scenario: SAF/ITT × SAS/R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Batch mode for multiple tables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Example: demographics table generation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638" y="2021190"/>
            <a:ext cx="419892" cy="4198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Paste shell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0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 'Table 14.1.1 Demographics' with Compound-X.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81344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9944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902" y="2021190"/>
            <a:ext cx="419892" cy="4198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Browser sanitizes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370064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'Compound-X' → generic token before network call.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38" y="3575670"/>
            <a:ext cx="419892" cy="41989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· Clean spec sent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828800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Sanitized spec to FastAPI — no proprietary content.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81344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09944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902" y="3575670"/>
            <a:ext cx="419892" cy="41989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· RAG retrieves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370064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Matched against 700+ CDISC patterns.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40080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68680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638" y="5130150"/>
            <a:ext cx="419892" cy="41989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28800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· Code generated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1828800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SAS + R produced, guided by patterns.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181344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6409944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902" y="5130150"/>
            <a:ext cx="419892" cy="41989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370064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· Audit output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7370064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GAMP 5 header: timestamp, spec hash, version.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B3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5486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ClinAssist delivers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53949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Shell → SAS program with GAMP 5 header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Shell → R program (pharmaverse)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Multi-scenario: populations × languages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Batch mode for multiple tables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workflow API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355080" y="1691640"/>
            <a:ext cx="5193792" cy="320040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583680" y="1874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THE HOOD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583680" y="2212848"/>
            <a:ext cx="4754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Browser sanitization strips identifiers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 from 700+ CDISC patterns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middleware logs timing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workers handle concurrent requests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Clinbot integration for chat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5120640"/>
            <a:ext cx="10908792" cy="1097280"/>
          </a:xfrm>
          <a:prstGeom prst="roundRect">
            <a:avLst>
              <a:gd name="adj" fmla="val 4167"/>
            </a:avLst>
          </a:prstGeom>
          <a:solidFill>
            <a:srgbClr val="E8F0F2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5257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B3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68680" y="55321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Python (FastAPI, 2 workers) · RAG (embeddings + retrieval) · LLM · Browser JS sanitization · GAMP 5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PRINCIPLES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this production-grade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34" y="2035454"/>
            <a:ext cx="409651" cy="4096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Sanitize first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32688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Identifiers stripped in browser.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81344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55664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598" y="2035454"/>
            <a:ext cx="409651" cy="40965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GAMP 5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473952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header on every output.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34" y="4275734"/>
            <a:ext cx="409651" cy="4096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Pattern-grounded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932688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CDISC patterns guide generation.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181344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55664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598" y="4275734"/>
            <a:ext cx="409651" cy="40965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Multi-scenario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473952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Population × language in one batch.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ONE SENTENCE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607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Shell spec → browser sanitization → RAG retrieval → auditable SAS + R. Compliance built in, not bolted on.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655064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882" y="2929738"/>
            <a:ext cx="358445" cy="3584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RAG-guided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700+ CDISC patterns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419856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434840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58" y="2929738"/>
            <a:ext cx="358445" cy="35844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11296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Sanitized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584448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Client-side stripping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99632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214616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434" y="2929738"/>
            <a:ext cx="358445" cy="35844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91072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GAMP 5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364224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Timestamped audit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979408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994392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210" y="2929738"/>
            <a:ext cx="358445" cy="35844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070848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Multi-scenario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144000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SAF/ITT × SAS/R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640080" y="4800600"/>
            <a:ext cx="10908792" cy="1280160"/>
          </a:xfrm>
          <a:prstGeom prst="roundRect">
            <a:avLst>
              <a:gd name="adj" fmla="val 4286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1737360" y="4800600"/>
            <a:ext cx="9601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  ·  </a:t>
            </a:r>
            <a:pPr indent="0" marL="0">
              <a:buNone/>
            </a:pPr>
            <a:r>
              <a:rPr lang="en-US" sz="1700" b="1" dirty="0">
                <a:solidFill>
                  <a:srgbClr val="043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clinassist.clincoder.cloud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  ·  bhanoji.d@gmail.com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ClinAssist</dc:title>
  <dc:subject>PptxGenJS Presentation</dc:subject>
  <dc:creator>Bhanoji Duppada</dc:creator>
  <cp:lastModifiedBy>Bhanoji Duppada</cp:lastModifiedBy>
  <cp:revision>1</cp:revision>
  <dcterms:created xsi:type="dcterms:W3CDTF">2026-06-11T14:24:31Z</dcterms:created>
  <dcterms:modified xsi:type="dcterms:W3CDTF">2026-06-11T14:24:31Z</dcterms:modified>
</cp:coreProperties>
</file>