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48640" y="-548640"/>
            <a:ext cx="2377440" cy="2377440"/>
          </a:xfrm>
          <a:prstGeom prst="ellipse">
            <a:avLst/>
          </a:prstGeom>
          <a:solidFill>
            <a:srgbClr val="1C7293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0" y="3291840"/>
            <a:ext cx="3108960" cy="3108960"/>
          </a:xfrm>
          <a:prstGeom prst="ellipse">
            <a:avLst/>
          </a:prstGeom>
          <a:solidFill>
            <a:srgbClr val="065A82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960120"/>
            <a:ext cx="2011680" cy="347472"/>
          </a:xfrm>
          <a:prstGeom prst="roundRect">
            <a:avLst>
              <a:gd name="adj" fmla="val 26316"/>
            </a:avLst>
          </a:prstGeom>
          <a:solidFill>
            <a:srgbClr val="1C7293">
              <a:alpha val="8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96012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R Shiny · 6 Tabs · Pharmacovigilance · KM Analysis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1444752"/>
            <a:ext cx="8046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ClinSafe Monitor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48640" y="3054096"/>
            <a:ext cx="7680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A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Pharmacovigilance Signal Detection — PRR · ROR · Chi² · Evans 2001 WHO Criteria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950208"/>
            <a:ext cx="8046720" cy="0"/>
          </a:xfrm>
          <a:prstGeom prst="line">
            <a:avLst/>
          </a:prstGeom>
          <a:noFill/>
          <a:ln w="10160">
            <a:solidFill>
              <a:srgbClr val="1C7293">
                <a:alpha val="6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404164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clincoder.cloud  ·  Bhanoji Duppada  ·  AstraZeneca Interview 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&amp; Overview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2/8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768096"/>
            <a:ext cx="393192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768096"/>
            <a:ext cx="393192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539496" y="87782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CLINSAFE-001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39496" y="1170432"/>
            <a:ext cx="3675888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 subjects, set.seed(42):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Drug A 100mg: N=100, Poisson AE rate = 4.2/subject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Placebo: N=100, Poisson AE rate = 2.1/subject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681 treatment-emergent AEs across 10 SOCs.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Drug A relatedness: 50% RELATED, 25% POSSIBLY RELATED.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Placebo: 20% RELATED, 55% NOT RELATED.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data synthetic — no real patients.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498848" y="768096"/>
            <a:ext cx="4233672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498848" y="768096"/>
            <a:ext cx="423367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626864" y="877824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Interactive Tabs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626864" y="1170432"/>
            <a:ext cx="3977640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Overview — 7 metric cards + SOC bar + grade pie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AE Explorer — reactable listing + download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Signal Detection — PRR/ROR/Chi² table + badges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Time Trends — onset/week + KM + SOC stacked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Subject View — Gantt timeline + detail table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Help — glossary + tech stack + data disclaimer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11480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1C7293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11480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C7293"/>
                </a:solidFill>
              </a:rPr>
              <a:t>681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11480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AEs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11480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Treatment-emergent events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2487168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065A82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487168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65A82"/>
                </a:solidFill>
              </a:rPr>
              <a:t>10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2487168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SOCs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2487168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System Organ Classes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4562856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02C39A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4562856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2C39A"/>
                </a:solidFill>
              </a:rPr>
              <a:t>200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4562856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Subjects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562856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Drug A 100mg vs Placebo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6638544" y="2670048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7C3AED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638544" y="270662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7C3AED"/>
                </a:solidFill>
              </a:rPr>
              <a:t>6</a:t>
            </a:r>
            <a:endParaRPr lang="en-US" sz="3000" dirty="0"/>
          </a:p>
        </p:txBody>
      </p:sp>
      <p:sp>
        <p:nvSpPr>
          <p:cNvPr id="27" name="Text 25"/>
          <p:cNvSpPr/>
          <p:nvPr/>
        </p:nvSpPr>
        <p:spPr>
          <a:xfrm>
            <a:off x="6638544" y="320040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Tabs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638544" y="341985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Full safety dashboard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411480" y="4590288"/>
            <a:ext cx="83210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8A9F"/>
                </a:solidFill>
              </a:rPr>
              <a:t>Live: clincoder.cloud/safety-monitor  ·  Port 8870  ·  Single-file app.R (426 lines)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CDISC ADaM Data Model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3/8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1480" y="786384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2540"/>
                </a:solidFill>
              </a:rPr>
              <a:t>ADSL — Analysis Data Subject-Level  (200 rows × 17 cols)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1097280"/>
            <a:ext cx="8321040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097280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USUBJID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1920240" y="1097280"/>
            <a:ext cx="6675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CLINSAFE-0001…0200 — unique subject ID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411480" y="1499616"/>
            <a:ext cx="8321040" cy="347472"/>
          </a:xfrm>
          <a:prstGeom prst="roundRect">
            <a:avLst>
              <a:gd name="adj" fmla="val 10526"/>
            </a:avLst>
          </a:prstGeom>
          <a:solidFill>
            <a:srgbClr val="F0F9FB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1499616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ARM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920240" y="1499616"/>
            <a:ext cx="6675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Drug A 100mg (N=100) / Placebo (N=100) — rep() exact 1:1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11480" y="1901952"/>
            <a:ext cx="8321040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" y="1901952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TRTSDT / TRTEDT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1920240" y="1901952"/>
            <a:ext cx="6675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Treatment start (2023-01-15 + 0..30d) / end (+60..180d)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411480" y="2304288"/>
            <a:ext cx="8321040" cy="347472"/>
          </a:xfrm>
          <a:prstGeom prst="roundRect">
            <a:avLst>
              <a:gd name="adj" fmla="val 10526"/>
            </a:avLst>
          </a:prstGeom>
          <a:solidFill>
            <a:srgbClr val="F0F9FB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" y="2304288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TRTDUR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920240" y="2304288"/>
            <a:ext cx="6675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as.numeric(TRTEDT - TRTSDT) — treatment duration in days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11480" y="2706624"/>
            <a:ext cx="8321040" cy="347472"/>
          </a:xfrm>
          <a:prstGeom prst="roundRect">
            <a:avLst>
              <a:gd name="adj" fmla="val 10526"/>
            </a:avLst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502920" y="2706624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AGE/SEX/RACE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920240" y="2706624"/>
            <a:ext cx="6675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round(rnorm(58,12)) / M|F / WHITE|BLACK|ASIAN|OTHER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11480" y="3108960"/>
            <a:ext cx="8321040" cy="347472"/>
          </a:xfrm>
          <a:prstGeom prst="roundRect">
            <a:avLst>
              <a:gd name="adj" fmla="val 10526"/>
            </a:avLst>
          </a:prstGeom>
          <a:solidFill>
            <a:srgbClr val="F0F9FB"/>
          </a:solidFill>
          <a:ln/>
        </p:spPr>
      </p:sp>
      <p:sp>
        <p:nvSpPr>
          <p:cNvPr id="22" name="Text 20"/>
          <p:cNvSpPr/>
          <p:nvPr/>
        </p:nvSpPr>
        <p:spPr>
          <a:xfrm>
            <a:off x="502920" y="3108960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5A82"/>
                </a:solidFill>
              </a:rPr>
              <a:t>SAFFL/RANDFL/ITTFL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1920240" y="3108960"/>
            <a:ext cx="6675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'Y' for all enrolled subjects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11480" y="3566160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2540"/>
                </a:solidFill>
              </a:rPr>
              <a:t>ADAE — Analysis Data Adverse Events  (681 rows × 14 cols)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11480" y="3858768"/>
            <a:ext cx="8321040" cy="0"/>
          </a:xfrm>
          <a:prstGeom prst="roundRect">
            <a:avLst/>
          </a:prstGeom>
          <a:noFill/>
          <a:ln/>
        </p:spPr>
      </p:sp>
      <p:sp>
        <p:nvSpPr>
          <p:cNvPr id="26" name="Shape 24"/>
          <p:cNvSpPr/>
          <p:nvPr/>
        </p:nvSpPr>
        <p:spPr>
          <a:xfrm>
            <a:off x="411480" y="3858768"/>
            <a:ext cx="8321040" cy="0"/>
          </a:xfrm>
          <a:prstGeom prst="roundRect">
            <a:avLst/>
          </a:prstGeom>
          <a:noFill/>
          <a:ln/>
        </p:spPr>
      </p:sp>
      <p:sp>
        <p:nvSpPr>
          <p:cNvPr id="27" name="Shape 25"/>
          <p:cNvSpPr/>
          <p:nvPr/>
        </p:nvSpPr>
        <p:spPr>
          <a:xfrm>
            <a:off x="411480" y="3858768"/>
            <a:ext cx="8321040" cy="0"/>
          </a:xfrm>
          <a:prstGeom prst="roundRect">
            <a:avLst/>
          </a:prstGeom>
          <a:noFill/>
          <a:ln/>
        </p:spPr>
      </p:sp>
      <p:sp>
        <p:nvSpPr>
          <p:cNvPr id="28" name="Shape 26"/>
          <p:cNvSpPr/>
          <p:nvPr/>
        </p:nvSpPr>
        <p:spPr>
          <a:xfrm>
            <a:off x="411480" y="3858768"/>
            <a:ext cx="8321040" cy="0"/>
          </a:xfrm>
          <a:prstGeom prst="roundRect">
            <a:avLst/>
          </a:prstGeom>
          <a:noFill/>
          <a:ln/>
        </p:spPr>
      </p:sp>
      <p:sp>
        <p:nvSpPr>
          <p:cNvPr id="29" name="Shape 27"/>
          <p:cNvSpPr/>
          <p:nvPr/>
        </p:nvSpPr>
        <p:spPr>
          <a:xfrm>
            <a:off x="411480" y="3858768"/>
            <a:ext cx="8321040" cy="0"/>
          </a:xfrm>
          <a:prstGeom prst="roundRect">
            <a:avLst/>
          </a:prstGeom>
          <a:noFill/>
          <a:ln/>
        </p:spPr>
      </p:sp>
      <p:sp>
        <p:nvSpPr>
          <p:cNvPr id="30" name="Shape 28"/>
          <p:cNvSpPr/>
          <p:nvPr/>
        </p:nvSpPr>
        <p:spPr>
          <a:xfrm>
            <a:off x="411480" y="3858768"/>
            <a:ext cx="8321040" cy="0"/>
          </a:xfrm>
          <a:prstGeom prst="roundRect">
            <a:avLst/>
          </a:prstGeom>
          <a:noFill/>
          <a:ln/>
        </p:spPr>
      </p:sp>
      <p:sp>
        <p:nvSpPr>
          <p:cNvPr id="31" name="Text 29"/>
          <p:cNvSpPr/>
          <p:nvPr/>
        </p:nvSpPr>
        <p:spPr>
          <a:xfrm>
            <a:off x="411480" y="3858768"/>
            <a:ext cx="83210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AESEQ  →  1..n per subject (seq_len within lapply) — unique key within USUBJID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AESOC/AEDECOD  →  10 SOCs · 5-7 PTs per SOC — sampled with probability weights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AETOXGR  →  Grade 1/2/3/4 — prob c(0.45,0.30,0.18,0.07)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AESER  →  Y when grade≥3 AND runif()&gt;0.4 — serious AE flag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AEREL  →  RELATED/POSSIBLY/NOT RELATED — Drug A skewed RELATED 50%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ASTDT/AENDT/AEDUR  →  Onset within treatment window + sample(1:21) days duration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Detection — Evans 2001 / WHO Mathematics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4/8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6052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75488" y="82296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2×2 Contingency Table (per Preferred Term)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75488" y="1133856"/>
          <a:ext cx="3931920" cy="1737360"/>
        </p:xfrm>
        <a:graphic>
          <a:graphicData uri="http://schemas.openxmlformats.org/drawingml/2006/table">
            <a:tbl>
              <a:tblPr/>
              <a:tblGrid>
                <a:gridCol w="1310640"/>
                <a:gridCol w="1310640"/>
                <a:gridCol w="1310640"/>
              </a:tblGrid>
              <a:tr h="5791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54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AE present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AE absent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A82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</a:rPr>
                        <a:t>Drug arm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a = AE count drug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c = n_drug −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</a:rPr>
                        <a:t>Placebo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b = AE count plac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d = n_plac −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C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AFC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4681728" y="768096"/>
            <a:ext cx="4096512" cy="3383280"/>
          </a:xfrm>
          <a:prstGeom prst="roundRect">
            <a:avLst>
              <a:gd name="adj" fmla="val 2703"/>
            </a:avLst>
          </a:prstGeom>
          <a:solidFill>
            <a:srgbClr val="0A2540"/>
          </a:solidFill>
          <a:ln/>
        </p:spPr>
      </p:sp>
      <p:sp>
        <p:nvSpPr>
          <p:cNvPr id="9" name="Text 6"/>
          <p:cNvSpPr/>
          <p:nvPr/>
        </p:nvSpPr>
        <p:spPr>
          <a:xfrm>
            <a:off x="4828032" y="84124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2C39A"/>
                </a:solidFill>
              </a:rPr>
              <a:t>Three Metrics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828032" y="117043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2C39A"/>
                </a:solidFill>
              </a:rPr>
              <a:t>PRR = (a/n_drug) / (b/n_plac)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4828032" y="1463040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AF4F8"/>
                </a:solidFill>
              </a:rPr>
              <a:t>Ratio of AE incidence rates. PRR=1→equal. PRR=2→2× as common in drug. NA if b=0 or c=0.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4828032" y="215798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2C39A"/>
                </a:solidFill>
              </a:rPr>
              <a:t>ROR = (a×d) / (b×c)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4828032" y="2450592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AF4F8"/>
                </a:solidFill>
              </a:rPr>
              <a:t>Reporting odds ratio from 2×2 table. More stable than PRR for rare events. NA same conditions.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4828032" y="3145536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2C39A"/>
                </a:solidFill>
              </a:rPr>
              <a:t>Chi² = (a−E)²/E  where E=(a+b)(a+c)/N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4828032" y="3438144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AF4F8"/>
                </a:solidFill>
              </a:rPr>
              <a:t>Pearson chi-squared for cell 'a'. Chi²≥3.84≈p&lt;0.05. We use ≥4 as conservative threshold.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347472" y="3200400"/>
            <a:ext cx="4160520" cy="1572768"/>
          </a:xfrm>
          <a:prstGeom prst="roundRect">
            <a:avLst>
              <a:gd name="adj" fmla="val 4651"/>
            </a:avLst>
          </a:prstGeom>
          <a:solidFill>
            <a:srgbClr val="FEF3E2"/>
          </a:solidFill>
          <a:ln/>
        </p:spPr>
      </p:sp>
      <p:sp>
        <p:nvSpPr>
          <p:cNvPr id="17" name="Text 14"/>
          <p:cNvSpPr/>
          <p:nvPr/>
        </p:nvSpPr>
        <p:spPr>
          <a:xfrm>
            <a:off x="475488" y="3255264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</a:rPr>
              <a:t>SIGNAL (red badge) — Evans 2001 WHO criteria: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475488" y="3529584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</a:rPr>
              <a:t>PRR ≥ 2  AND  Chi² ≥ 4  AND  n ≥ 3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</a:rPr>
              <a:t>→ All three must be met. Requires immediate safety review.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475488" y="4133088"/>
            <a:ext cx="3931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</a:rPr>
              <a:t>WATCH (amber) — PRR ≥ 1.5 (elevated, monitoring recommended)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</a:rPr>
              <a:t>NONE (green) — below WATCH threshold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6 Tabs — UI &amp; Server Logic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5/8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224528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 (layout_sidebar)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6849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flt_adae() reactive: TRTEMFL='Y' + arm/grade/SAE filters. flt_adsl() filters ADSL. 7 renderUI() metric cards. SOC bar: flt_adae() left_join n_arm → mutate(inc=n/n_arm*100) → plot_ly horizontal grouped bar. Grade pie: two add_pie() traces side by side (domain x=c(0,.48) + c(.52,1)). Reset button via observeEvent+updateSelectInput.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754880" y="768096"/>
            <a:ext cx="4224528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768096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882896" y="877824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 Explorer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82896" y="1170432"/>
            <a:ext cx="396849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ae_flt() reactive: ADSL/AESOC/AEREL filters → select 11 cols. renderReactable: searchable/filterable, grade colDef cell=div(class='grade-N'). CSS grade classes inject colour chips. downloadHandler → write.csv.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157984"/>
            <a:ext cx="4224528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157984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267712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Detection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2560320"/>
            <a:ext cx="396849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sig_data() = compute_signals(ADAE,ADSL) reactive. Uses FULL datasets — not affected by Overview filters. sig_flt() applies min-n + signal status. renderReactable: PRR column style=function(v) red if ≥2, amber if ≥1.5. Signal badge via inline div style.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754880" y="2157984"/>
            <a:ext cx="4224528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54880" y="2157984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4882896" y="2267712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Trends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82896" y="2560320"/>
            <a:ext cx="396849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onset_plot: floor_date(week) + tidyr::complete fill zeros → two line traces. km_plot: ADSL left_join min(ASTDT) → Surv(time_to_ae,event)~ARM → survfit → data.frame → plot 1-surv. soc_grade_plot: ADAE count(AESOC,AETOXGR) → barmode='stack'.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47472" y="3547872"/>
            <a:ext cx="4224528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47472" y="3547872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23" name="Text 21"/>
          <p:cNvSpPr/>
          <p:nvPr/>
        </p:nvSpPr>
        <p:spPr>
          <a:xfrm>
            <a:off x="475488" y="3657600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View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75488" y="3950208"/>
            <a:ext cx="396849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selectInput with all 200 subjects (selectize). subj_ae() reactive filters ADAE. Gantt: add_segments(x=ASTDT,xend=AENDT,y=AEDECOD,linewidth=12,color=grade). Two dotted vlines: TRTSDT + TRTEDT. Detail reactable with grade chips.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754880" y="3547872"/>
            <a:ext cx="4224528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54880" y="3547872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27" name="Text 25"/>
          <p:cNvSpPr/>
          <p:nvPr/>
        </p:nvSpPr>
        <p:spPr>
          <a:xfrm>
            <a:off x="4882896" y="3657600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(static)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882896" y="3950208"/>
            <a:ext cx="396849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tags$h4/p/ul/li in div(class='help-box') containers. Right col: two reactable() tables (tech stack + CDISC variable glossary) + version card. No server reactivity — rendered at app startup.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Trends Deep Dive — KM, Onset, SOC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6/8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6052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KM Time-to-First-AE (km_plot)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04488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survfit(Surv(time_to_ae, event) ~ ARM) where: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time_to_ae = coalesce(first_ae_date, TRTEDT) - TRTSDT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event = !is.na(first_ae) (TRUE if any AE)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TRTEDT used for censoring (no AE = censored at end of treatment)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plot 1-surv ('cumulative incidence of first AE') not surv. Drug A curve rises faster because Poisson rate 4.2 &gt;&gt; 2.1.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681728" y="768096"/>
            <a:ext cx="4096512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81728" y="768096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809744" y="8778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 Onset by Week (onset_plot)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09744" y="1170432"/>
            <a:ext cx="3840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ADAE %&gt;% mutate(wk=floor_date(ASTDT,'week')) %&gt;% count(wk,ARM) %&gt;% complete(wk=seq(min(wk),max(wk),by='week'),ARM,fill=list(n=0))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tidyr::complete fills weeks with zero events so the line doesn't jump over empty weeks. Two traces: Drug A solid, Placebo dashed. lubridate::floor_date rounds to week boundary.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743200"/>
            <a:ext cx="4160520" cy="1536192"/>
          </a:xfrm>
          <a:prstGeom prst="roundRect">
            <a:avLst>
              <a:gd name="adj" fmla="val 595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743200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852928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SOC/Grade Stacked Bar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3145536"/>
            <a:ext cx="3904488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ADAE count(AESOC,AETOXGR) → str_trunc(AESOC,28) → plot_ly barmode='stack', color=~grade.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colour scale: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Grade 1 → #2ECC71 (green)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Grade 2 → #F39C12 (yellow)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Grade 3 → #E67E22 (orange)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Grade 4 → #C0392B (red)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681728" y="2743200"/>
            <a:ext cx="4096512" cy="1536192"/>
          </a:xfrm>
          <a:prstGeom prst="roundRect">
            <a:avLst>
              <a:gd name="adj" fmla="val 595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81728" y="2743200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4809744" y="285292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Gantt (add_segments)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09744" y="3145536"/>
            <a:ext cx="3840480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plot_ly() %&gt;% add_segments(x=ASTDT, xend=AENDT, y=AEDECOD, yend=AEDECOD, color=factor(AETOXGR), linewidth=12). Plus two add_segments() for treatment start/end dotted vlines. Hover: AE name + dates + grade from hovertemplate + customdata=~AETOXGR.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Tech Stack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7/8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80467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Language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764792" y="8046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 4.x, single-file app.R (426 lines)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347472" y="1298448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2984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UI Framework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764792" y="129844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Shiny + bslib v5 (Bootstrap 5), page_navbar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47472" y="1792224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7200" y="1792224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Charts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764792" y="17922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plotly: SOC bar, grade pie, KM step, onset line, Gantt add_segments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47472" y="2286000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" y="22860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Tables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764792" y="22860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reactable: colDef cell functions, grade chips, signal badges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779776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57200" y="277977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KM Statistics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764792" y="2779776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survival::survfit(Surv(time_to_ae, event) ~ ARM, conf.type='log-log')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572000" y="804672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681728" y="80467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Date Utilities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989320" y="8046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lubridate::floor_date(week), coalesce, as.numeric(Date-Date)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572000" y="1298448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681728" y="12984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Signal Engine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989320" y="129844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compute_signals() reactive, lapply over all PTs, 2×2 table per PT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572000" y="1792224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4681728" y="1792224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Data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989320" y="17922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adsl.rds (200×17) + adae.rds (681×14), global memory, set.seed(42)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572000" y="2286000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4681728" y="228600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Export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989320" y="22860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downloadHandler → write.csv (AE listing + signal report), openxlsx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572000" y="2779776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681728" y="277977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Deployment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989320" y="2779776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systemd port 8870, nginx WebSocket (Upgrade/Connection), proxy_buffering off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 &amp; Roadmap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8/8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1480" y="768096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540"/>
                </a:solidFill>
              </a:rPr>
              <a:t>Current Limitations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1097280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667512" y="10515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Single-file design (426 lines) — no module separation; hard to scale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411480" y="1609344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" y="15636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Synthetic CLINSAFE-001 only — no data upload for user's own study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11480" y="2121408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1" name="Text 9"/>
          <p:cNvSpPr/>
          <p:nvPr/>
        </p:nvSpPr>
        <p:spPr>
          <a:xfrm>
            <a:off x="667512" y="2075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2-arm only (Drug A vs Placebo) — metric cards m_drug/m_plac are hardcoded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11480" y="2633472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3" name="Text 11"/>
          <p:cNvSpPr/>
          <p:nvPr/>
        </p:nvSpPr>
        <p:spPr>
          <a:xfrm>
            <a:off x="667512" y="2587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Signal detection ignores Overview filters — always computed on full dataset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11480" y="3145536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5" name="Text 13"/>
          <p:cNvSpPr/>
          <p:nvPr/>
        </p:nvSpPr>
        <p:spPr>
          <a:xfrm>
            <a:off x="667512" y="309981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KM curve missing 95% CI ribbon bands (fit$upper/lower not plotted)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11480" y="3657600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7" name="Text 15"/>
          <p:cNvSpPr/>
          <p:nvPr/>
        </p:nvSpPr>
        <p:spPr>
          <a:xfrm>
            <a:off x="667512" y="36118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 access control — publicly accessible, no login required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754880" y="768096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540"/>
                </a:solidFill>
              </a:rPr>
              <a:t>Roadmap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54880" y="1097280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0" name="Text 18"/>
          <p:cNvSpPr/>
          <p:nvPr/>
        </p:nvSpPr>
        <p:spPr>
          <a:xfrm>
            <a:off x="5010912" y="10515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Modular architecture (move to modules/ folder, NS()/moduleServer())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754880" y="1609344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5010912" y="15636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Data upload: user selects their own ADSL/ADAE RDS/CSV files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754880" y="2121408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5010912" y="2075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Multi-arm support: dynamic metric cards via renderUI loop over unique ARM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54880" y="2633472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6" name="Text 24"/>
          <p:cNvSpPr/>
          <p:nvPr/>
        </p:nvSpPr>
        <p:spPr>
          <a:xfrm>
            <a:off x="5010912" y="2587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Subgroup analysis: signal detection filtered by SOC, site, or visit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754880" y="3145536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8" name="Text 26"/>
          <p:cNvSpPr/>
          <p:nvPr/>
        </p:nvSpPr>
        <p:spPr>
          <a:xfrm>
            <a:off x="5010912" y="309981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KM confidence intervals: add_ribbons() for 95% CI bands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754880" y="3657600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0" name="Text 28"/>
          <p:cNvSpPr/>
          <p:nvPr/>
        </p:nvSpPr>
        <p:spPr>
          <a:xfrm>
            <a:off x="5010912" y="36118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Export full safety narrative as PDF report (Rmarkdown/quarto)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411480" y="4572000"/>
            <a:ext cx="8321040" cy="384048"/>
          </a:xfrm>
          <a:prstGeom prst="roundRect">
            <a:avLst>
              <a:gd name="adj" fmla="val 19048"/>
            </a:avLst>
          </a:prstGeom>
          <a:solidFill>
            <a:srgbClr val="0A2540"/>
          </a:solidFill>
          <a:ln/>
        </p:spPr>
      </p:sp>
      <p:sp>
        <p:nvSpPr>
          <p:cNvPr id="32" name="Text 30"/>
          <p:cNvSpPr/>
          <p:nvPr/>
        </p:nvSpPr>
        <p:spPr>
          <a:xfrm>
            <a:off x="411480" y="4572000"/>
            <a:ext cx="8321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AF4F8"/>
                </a:solidFill>
              </a:rPr>
              <a:t>All tools live at clincoder.cloud  ·  All data synthetic  ·  Bhanoji Duppada  · 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Bhanoji Duppada</dc:creator>
  <cp:lastModifiedBy>Bhanoji Duppada</cp:lastModifiedBy>
  <cp:revision>1</cp:revision>
  <dcterms:created xsi:type="dcterms:W3CDTF">2026-06-13T18:43:21Z</dcterms:created>
  <dcterms:modified xsi:type="dcterms:W3CDTF">2026-06-13T18:43:21Z</dcterms:modified>
</cp:coreProperties>
</file>