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25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548640" y="-548640"/>
            <a:ext cx="2377440" cy="2377440"/>
          </a:xfrm>
          <a:prstGeom prst="ellipse">
            <a:avLst/>
          </a:prstGeom>
          <a:solidFill>
            <a:srgbClr val="1C7293">
              <a:alpha val="2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6858000" y="3291840"/>
            <a:ext cx="3108960" cy="3108960"/>
          </a:xfrm>
          <a:prstGeom prst="ellipse">
            <a:avLst/>
          </a:prstGeom>
          <a:solidFill>
            <a:srgbClr val="065A82">
              <a:alpha val="22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548640" y="960120"/>
            <a:ext cx="2011680" cy="347472"/>
          </a:xfrm>
          <a:prstGeom prst="roundRect">
            <a:avLst>
              <a:gd name="adj" fmla="val 26316"/>
            </a:avLst>
          </a:prstGeom>
          <a:solidFill>
            <a:srgbClr val="1C7293">
              <a:alpha val="8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960120"/>
            <a:ext cx="2011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R Shiny · Modular · CDISCPILOT01 · R6 · bindCache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48640" y="1444752"/>
            <a:ext cx="80467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ClinTrial Explorer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548640" y="3054096"/>
            <a:ext cx="7680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EA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CDISCPILOT01 Alzheimer's Study — 7-Tab Modular R Shiny Dashboard with Production CAR-T Patterns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48640" y="3950208"/>
            <a:ext cx="8046720" cy="0"/>
          </a:xfrm>
          <a:prstGeom prst="line">
            <a:avLst/>
          </a:prstGeom>
          <a:noFill/>
          <a:ln w="10160">
            <a:solidFill>
              <a:srgbClr val="1C7293">
                <a:alpha val="60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4041648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8A9F"/>
                </a:solidFill>
              </a:rPr>
              <a:t>clincoder.cloud  ·  Bhanoji Duppada  ·  AstraZeneca Interview 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A2540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Purpose &amp; Study Data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412480" y="0"/>
            <a:ext cx="548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8A9F"/>
                </a:solidFill>
              </a:rPr>
              <a:t>2/8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11480" y="768096"/>
            <a:ext cx="3931920" cy="1737360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11480" y="768096"/>
            <a:ext cx="3931920" cy="54864"/>
          </a:xfrm>
          <a:prstGeom prst="roundRect">
            <a:avLst>
              <a:gd name="adj" fmla="val 166667"/>
            </a:avLst>
          </a:prstGeom>
          <a:solidFill>
            <a:srgbClr val="065A82"/>
          </a:solidFill>
          <a:ln/>
        </p:spPr>
      </p:sp>
      <p:sp>
        <p:nvSpPr>
          <p:cNvPr id="7" name="Text 5"/>
          <p:cNvSpPr/>
          <p:nvPr/>
        </p:nvSpPr>
        <p:spPr>
          <a:xfrm>
            <a:off x="539496" y="877824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ClinTrial Explorer?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539496" y="1170432"/>
            <a:ext cx="3675888" cy="1243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During analysis of a real CTX110 CAR-T study Shiny app, key patterns were identified: 12 modules with NS()/moduleServer(), haven::read_sas(), bindCache(), R6 classes, SUPPQUAL pivot_wider. ClinTrial Explorer reproduces ALL these patterns on CDISCPILOT01 public data — safe to demo, no real patients.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4498848" y="768096"/>
            <a:ext cx="4233672" cy="1737360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498848" y="768096"/>
            <a:ext cx="4233672" cy="54864"/>
          </a:xfrm>
          <a:prstGeom prst="roundRect">
            <a:avLst>
              <a:gd name="adj" fmla="val 166667"/>
            </a:avLst>
          </a:prstGeom>
          <a:solidFill>
            <a:srgbClr val="1C7293"/>
          </a:solidFill>
          <a:ln/>
        </p:spPr>
      </p:sp>
      <p:sp>
        <p:nvSpPr>
          <p:cNvPr id="11" name="Text 9"/>
          <p:cNvSpPr/>
          <p:nvPr/>
        </p:nvSpPr>
        <p:spPr>
          <a:xfrm>
            <a:off x="4626864" y="877824"/>
            <a:ext cx="3977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CDISCPILOT01 Study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4626864" y="1170432"/>
            <a:ext cx="3977640" cy="1243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Alzheimer's disease study — Xanomeline vs Placebo.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ADSL: 254 subjects, 3 arms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ADAE: 724 adverse events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ADLB: 10,160 rows (8 lab tests × 5 visits)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ADVS: 5,080 rows (vital signs)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ADTTE: time-to-event (MMSE deterioration)</a:t>
            </a:r>
            <a:endParaRPr lang="en-US" sz="900" dirty="0"/>
          </a:p>
          <a:p>
            <a:pPr indent="0" marL="0">
              <a:buNone/>
            </a:pP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CDISC pharmaverse public data. No real patients.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411480" y="2670048"/>
            <a:ext cx="1920240" cy="1005840"/>
          </a:xfrm>
          <a:prstGeom prst="roundRect">
            <a:avLst>
              <a:gd name="adj" fmla="val 9091"/>
            </a:avLst>
          </a:prstGeom>
          <a:solidFill>
            <a:srgbClr val="1C7293">
              <a:alpha val="12000"/>
            </a:srgbClr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11480" y="2706624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C7293"/>
                </a:solidFill>
              </a:rPr>
              <a:t>254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411480" y="320040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A2540"/>
                </a:solidFill>
              </a:rPr>
              <a:t>Subjects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411480" y="3419856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B8A9F"/>
                </a:solidFill>
              </a:rPr>
              <a:t>3 arms (Xan Low/High + Placebo)</a:t>
            </a:r>
            <a:endParaRPr lang="en-US" sz="750" dirty="0"/>
          </a:p>
        </p:txBody>
      </p:sp>
      <p:sp>
        <p:nvSpPr>
          <p:cNvPr id="17" name="Shape 15"/>
          <p:cNvSpPr/>
          <p:nvPr/>
        </p:nvSpPr>
        <p:spPr>
          <a:xfrm>
            <a:off x="2487168" y="2670048"/>
            <a:ext cx="1920240" cy="1005840"/>
          </a:xfrm>
          <a:prstGeom prst="roundRect">
            <a:avLst>
              <a:gd name="adj" fmla="val 9091"/>
            </a:avLst>
          </a:prstGeom>
          <a:solidFill>
            <a:srgbClr val="065A82">
              <a:alpha val="12000"/>
            </a:srgbClr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2487168" y="2706624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065A82"/>
                </a:solidFill>
              </a:rPr>
              <a:t>7</a:t>
            </a:r>
            <a:endParaRPr lang="en-US" sz="3000" dirty="0"/>
          </a:p>
        </p:txBody>
      </p:sp>
      <p:sp>
        <p:nvSpPr>
          <p:cNvPr id="19" name="Text 17"/>
          <p:cNvSpPr/>
          <p:nvPr/>
        </p:nvSpPr>
        <p:spPr>
          <a:xfrm>
            <a:off x="2487168" y="320040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A2540"/>
                </a:solidFill>
              </a:rPr>
              <a:t>Tabs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2487168" y="3419856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B8A9F"/>
                </a:solidFill>
              </a:rPr>
              <a:t>Full clinical trial dashboard</a:t>
            </a:r>
            <a:endParaRPr lang="en-US" sz="750" dirty="0"/>
          </a:p>
        </p:txBody>
      </p:sp>
      <p:sp>
        <p:nvSpPr>
          <p:cNvPr id="21" name="Shape 19"/>
          <p:cNvSpPr/>
          <p:nvPr/>
        </p:nvSpPr>
        <p:spPr>
          <a:xfrm>
            <a:off x="4562856" y="2670048"/>
            <a:ext cx="1920240" cy="1005840"/>
          </a:xfrm>
          <a:prstGeom prst="roundRect">
            <a:avLst>
              <a:gd name="adj" fmla="val 9091"/>
            </a:avLst>
          </a:prstGeom>
          <a:solidFill>
            <a:srgbClr val="02C39A">
              <a:alpha val="12000"/>
            </a:srgbClr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4562856" y="2706624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02C39A"/>
                </a:solidFill>
              </a:rPr>
              <a:t>6</a:t>
            </a:r>
            <a:endParaRPr lang="en-US" sz="3000" dirty="0"/>
          </a:p>
        </p:txBody>
      </p:sp>
      <p:sp>
        <p:nvSpPr>
          <p:cNvPr id="23" name="Text 21"/>
          <p:cNvSpPr/>
          <p:nvPr/>
        </p:nvSpPr>
        <p:spPr>
          <a:xfrm>
            <a:off x="4562856" y="320040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A2540"/>
                </a:solidFill>
              </a:rPr>
              <a:t>Modules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4562856" y="3419856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B8A9F"/>
                </a:solidFill>
              </a:rPr>
              <a:t>Separate .R file per tab</a:t>
            </a:r>
            <a:endParaRPr lang="en-US" sz="750" dirty="0"/>
          </a:p>
        </p:txBody>
      </p:sp>
      <p:sp>
        <p:nvSpPr>
          <p:cNvPr id="25" name="Shape 23"/>
          <p:cNvSpPr/>
          <p:nvPr/>
        </p:nvSpPr>
        <p:spPr>
          <a:xfrm>
            <a:off x="6638544" y="2670048"/>
            <a:ext cx="1920240" cy="1005840"/>
          </a:xfrm>
          <a:prstGeom prst="roundRect">
            <a:avLst>
              <a:gd name="adj" fmla="val 9091"/>
            </a:avLst>
          </a:prstGeom>
          <a:solidFill>
            <a:srgbClr val="7C3AED">
              <a:alpha val="12000"/>
            </a:srgbClr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638544" y="2706624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7C3AED"/>
                </a:solidFill>
              </a:rPr>
              <a:t>R6</a:t>
            </a:r>
            <a:endParaRPr lang="en-US" sz="3000" dirty="0"/>
          </a:p>
        </p:txBody>
      </p:sp>
      <p:sp>
        <p:nvSpPr>
          <p:cNvPr id="27" name="Text 25"/>
          <p:cNvSpPr/>
          <p:nvPr/>
        </p:nvSpPr>
        <p:spPr>
          <a:xfrm>
            <a:off x="6638544" y="320040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A2540"/>
                </a:solidFill>
              </a:rPr>
              <a:t>Class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6638544" y="3419856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B8A9F"/>
                </a:solidFill>
              </a:rPr>
              <a:t>DataCut study metadata OOP</a:t>
            </a:r>
            <a:endParaRPr lang="en-US" sz="750" dirty="0"/>
          </a:p>
        </p:txBody>
      </p:sp>
      <p:sp>
        <p:nvSpPr>
          <p:cNvPr id="29" name="Text 27"/>
          <p:cNvSpPr/>
          <p:nvPr/>
        </p:nvSpPr>
        <p:spPr>
          <a:xfrm>
            <a:off x="411480" y="4590288"/>
            <a:ext cx="8321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B8A9F"/>
                </a:solidFill>
              </a:rPr>
              <a:t>Live: clincoder.cloud/clintrial-explorer  ·  Port 8871  ·  Modular R Shiny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A2540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7-Tab Dashboard Overview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412480" y="0"/>
            <a:ext cx="548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8A9F"/>
                </a:solidFill>
              </a:rPr>
              <a:t>3/8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347472" y="768096"/>
            <a:ext cx="4224528" cy="1207008"/>
          </a:xfrm>
          <a:prstGeom prst="roundRect">
            <a:avLst>
              <a:gd name="adj" fmla="val 757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47472" y="768096"/>
            <a:ext cx="4224528" cy="54864"/>
          </a:xfrm>
          <a:prstGeom prst="roundRect">
            <a:avLst>
              <a:gd name="adj" fmla="val 166667"/>
            </a:avLst>
          </a:prstGeom>
          <a:solidFill>
            <a:srgbClr val="1C7293"/>
          </a:solidFill>
          <a:ln/>
        </p:spPr>
      </p:sp>
      <p:sp>
        <p:nvSpPr>
          <p:cNvPr id="7" name="Text 5"/>
          <p:cNvSpPr/>
          <p:nvPr/>
        </p:nvSpPr>
        <p:spPr>
          <a:xfrm>
            <a:off x="475488" y="877824"/>
            <a:ext cx="3968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Overview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475488" y="1170432"/>
            <a:ext cx="396849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Demographics table (age/sex/race breakdown). Age distribution histogram. 3 key metric cards: enrolled, AEs, completing. Arm colour palette: Xan Low=#2F6FD8, High=#1F9D57, Placebo=#D98E04.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4754880" y="768096"/>
            <a:ext cx="4224528" cy="1207008"/>
          </a:xfrm>
          <a:prstGeom prst="roundRect">
            <a:avLst>
              <a:gd name="adj" fmla="val 757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754880" y="768096"/>
            <a:ext cx="4224528" cy="54864"/>
          </a:xfrm>
          <a:prstGeom prst="roundRect">
            <a:avLst>
              <a:gd name="adj" fmla="val 166667"/>
            </a:avLst>
          </a:prstGeom>
          <a:solidFill>
            <a:srgbClr val="065A82"/>
          </a:solidFill>
          <a:ln/>
        </p:spPr>
      </p:sp>
      <p:sp>
        <p:nvSpPr>
          <p:cNvPr id="11" name="Text 9"/>
          <p:cNvSpPr/>
          <p:nvPr/>
        </p:nvSpPr>
        <p:spPr>
          <a:xfrm>
            <a:off x="4882896" y="877824"/>
            <a:ext cx="3968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Adverse Events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4882896" y="1170432"/>
            <a:ext cx="396849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reactable AE listing with grade chips. SOC/PT summary table. Incidence bar chart by arm. downloadButton → CSV. Filter by SOC via checkboxGroupInput.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47472" y="2066544"/>
            <a:ext cx="4224528" cy="1207008"/>
          </a:xfrm>
          <a:prstGeom prst="roundRect">
            <a:avLst>
              <a:gd name="adj" fmla="val 757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47472" y="2066544"/>
            <a:ext cx="4224528" cy="54864"/>
          </a:xfrm>
          <a:prstGeom prst="roundRect">
            <a:avLst>
              <a:gd name="adj" fmla="val 166667"/>
            </a:avLst>
          </a:prstGeom>
          <a:solidFill>
            <a:srgbClr val="02C39A"/>
          </a:solidFill>
          <a:ln/>
        </p:spPr>
      </p:sp>
      <p:sp>
        <p:nvSpPr>
          <p:cNvPr id="15" name="Text 13"/>
          <p:cNvSpPr/>
          <p:nvPr/>
        </p:nvSpPr>
        <p:spPr>
          <a:xfrm>
            <a:off x="475488" y="2176272"/>
            <a:ext cx="3968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Laboratory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75488" y="2468880"/>
            <a:ext cx="396849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Dual-mode plotly: toggle between spaghetti (one line per USUBJID) and mean±95%CI. selectInput for lab test (PARAMCD). bindCache(input$paramcd, input$arm) for ADLB.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4754880" y="2066544"/>
            <a:ext cx="4224528" cy="1207008"/>
          </a:xfrm>
          <a:prstGeom prst="roundRect">
            <a:avLst>
              <a:gd name="adj" fmla="val 757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754880" y="2066544"/>
            <a:ext cx="4224528" cy="54864"/>
          </a:xfrm>
          <a:prstGeom prst="roundRect">
            <a:avLst>
              <a:gd name="adj" fmla="val 166667"/>
            </a:avLst>
          </a:prstGeom>
          <a:solidFill>
            <a:srgbClr val="1C7293"/>
          </a:solidFill>
          <a:ln/>
        </p:spPr>
      </p:sp>
      <p:sp>
        <p:nvSpPr>
          <p:cNvPr id="19" name="Text 17"/>
          <p:cNvSpPr/>
          <p:nvPr/>
        </p:nvSpPr>
        <p:spPr>
          <a:xfrm>
            <a:off x="4882896" y="2176272"/>
            <a:ext cx="3968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Vital Signs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4882896" y="2468880"/>
            <a:ext cx="396849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Mean±CI line chart over AVISIT. Separate series per arm. selectInput for vital sign PARAMCD. Same pattern as lab but ADVS dataset.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347472" y="3364992"/>
            <a:ext cx="4224528" cy="1207008"/>
          </a:xfrm>
          <a:prstGeom prst="roundRect">
            <a:avLst>
              <a:gd name="adj" fmla="val 757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347472" y="3364992"/>
            <a:ext cx="4224528" cy="54864"/>
          </a:xfrm>
          <a:prstGeom prst="roundRect">
            <a:avLst>
              <a:gd name="adj" fmla="val 166667"/>
            </a:avLst>
          </a:prstGeom>
          <a:solidFill>
            <a:srgbClr val="065A82"/>
          </a:solidFill>
          <a:ln/>
        </p:spPr>
      </p:sp>
      <p:sp>
        <p:nvSpPr>
          <p:cNvPr id="23" name="Text 21"/>
          <p:cNvSpPr/>
          <p:nvPr/>
        </p:nvSpPr>
        <p:spPr>
          <a:xfrm>
            <a:off x="475488" y="3474720"/>
            <a:ext cx="3968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Efficacy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475488" y="3767328"/>
            <a:ext cx="396849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 % change from baseline waterfall chart (sorted ascending, coloured by BOR). KM curve: survfit(Surv(AVAL,CNSR==0)~ARM) from ADTTE. Baseline reference line at 0.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4754880" y="3364992"/>
            <a:ext cx="4224528" cy="1207008"/>
          </a:xfrm>
          <a:prstGeom prst="roundRect">
            <a:avLst>
              <a:gd name="adj" fmla="val 757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4754880" y="3364992"/>
            <a:ext cx="4224528" cy="54864"/>
          </a:xfrm>
          <a:prstGeom prst="roundRect">
            <a:avLst>
              <a:gd name="adj" fmla="val 166667"/>
            </a:avLst>
          </a:prstGeom>
          <a:solidFill>
            <a:srgbClr val="02C39A"/>
          </a:solidFill>
          <a:ln/>
        </p:spPr>
      </p:sp>
      <p:sp>
        <p:nvSpPr>
          <p:cNvPr id="27" name="Text 25"/>
          <p:cNvSpPr/>
          <p:nvPr/>
        </p:nvSpPr>
        <p:spPr>
          <a:xfrm>
            <a:off x="4882896" y="3474720"/>
            <a:ext cx="3968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Swimmer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4882896" y="3767328"/>
            <a:ext cx="396849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Horizontal Gantt chart per subject. add_bars() for treatment duration. add_markers() for first AE (triangle), fatal events (X), ongoing treatment (arrow). Coloured by arm.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347472" y="4663440"/>
            <a:ext cx="4224528" cy="1207008"/>
          </a:xfrm>
          <a:prstGeom prst="roundRect">
            <a:avLst>
              <a:gd name="adj" fmla="val 757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347472" y="4663440"/>
            <a:ext cx="4224528" cy="54864"/>
          </a:xfrm>
          <a:prstGeom prst="roundRect">
            <a:avLst>
              <a:gd name="adj" fmla="val 166667"/>
            </a:avLst>
          </a:prstGeom>
          <a:solidFill>
            <a:srgbClr val="1C7293"/>
          </a:solidFill>
          <a:ln/>
        </p:spPr>
      </p:sp>
      <p:sp>
        <p:nvSpPr>
          <p:cNvPr id="31" name="Text 29"/>
          <p:cNvSpPr/>
          <p:nvPr/>
        </p:nvSpPr>
        <p:spPr>
          <a:xfrm>
            <a:off x="475488" y="4773168"/>
            <a:ext cx="3968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 Help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475488" y="5065776"/>
            <a:ext cx="396849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CDISC ADaM variable glossary (reactable). Tech stack table. Data disclaimer: synthetic CDISCPILOT01. Version badge.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A2540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Modular Architecture — Production Shiny Patterns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412480" y="0"/>
            <a:ext cx="548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8A9F"/>
                </a:solidFill>
              </a:rPr>
              <a:t>4/8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347472" y="768096"/>
            <a:ext cx="4160520" cy="146304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47472" y="768096"/>
            <a:ext cx="4160520" cy="54864"/>
          </a:xfrm>
          <a:prstGeom prst="roundRect">
            <a:avLst>
              <a:gd name="adj" fmla="val 166667"/>
            </a:avLst>
          </a:prstGeom>
          <a:solidFill>
            <a:srgbClr val="065A82"/>
          </a:solidFill>
          <a:ln/>
        </p:spPr>
      </p:sp>
      <p:sp>
        <p:nvSpPr>
          <p:cNvPr id="7" name="Text 5"/>
          <p:cNvSpPr/>
          <p:nvPr/>
        </p:nvSpPr>
        <p:spPr>
          <a:xfrm>
            <a:off x="475488" y="877824"/>
            <a:ext cx="39044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Structure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475488" y="1170432"/>
            <a:ext cx="3904488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tab = one module file in modules/: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overview_module.R — overviewUI(id) + overviewServer(id,data)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ae_module.R, lab_module.R, vs_module.R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efficacy_module.R, swimmer_module.R</a:t>
            </a:r>
            <a:endParaRPr lang="en-US" sz="900" dirty="0"/>
          </a:p>
          <a:p>
            <a:pPr indent="0" marL="0">
              <a:buNone/>
            </a:pP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NS(id) for all IDs inside UI. moduleServer(id, function(input,output,session){…}) for server. server.R calls each module in sequence.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4681728" y="768096"/>
            <a:ext cx="4096512" cy="146304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681728" y="768096"/>
            <a:ext cx="4096512" cy="54864"/>
          </a:xfrm>
          <a:prstGeom prst="roundRect">
            <a:avLst>
              <a:gd name="adj" fmla="val 166667"/>
            </a:avLst>
          </a:prstGeom>
          <a:solidFill>
            <a:srgbClr val="1C7293"/>
          </a:solidFill>
          <a:ln/>
        </p:spPr>
      </p:sp>
      <p:sp>
        <p:nvSpPr>
          <p:cNvPr id="11" name="Text 9"/>
          <p:cNvSpPr/>
          <p:nvPr/>
        </p:nvSpPr>
        <p:spPr>
          <a:xfrm>
            <a:off x="4809744" y="877824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global.R — Single Load Point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4809744" y="1170432"/>
            <a:ext cx="3840480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global.R loads all 5 RDS datasets once: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adsl &lt;- readRDS('data/adsl.rds')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adae &lt;- readRDS('data/adae.rds')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adlb &lt;- readRDS('data/adlb.rds')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advs &lt;- readRDS('data/advs.rds')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adtte &lt;- readRDS('data/adtte.rds')</a:t>
            </a:r>
            <a:endParaRPr lang="en-US" sz="900" dirty="0"/>
          </a:p>
          <a:p>
            <a:pPr indent="0" marL="0">
              <a:buNone/>
            </a:pP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R6 DataCut class: study ID, cut date, arm labels, colour palette. Shared across all modules via server.R pass-through.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47472" y="2377440"/>
            <a:ext cx="4160520" cy="1536192"/>
          </a:xfrm>
          <a:prstGeom prst="roundRect">
            <a:avLst>
              <a:gd name="adj" fmla="val 595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47472" y="2377440"/>
            <a:ext cx="4160520" cy="54864"/>
          </a:xfrm>
          <a:prstGeom prst="roundRect">
            <a:avLst>
              <a:gd name="adj" fmla="val 166667"/>
            </a:avLst>
          </a:prstGeom>
          <a:solidFill>
            <a:srgbClr val="02C39A"/>
          </a:solidFill>
          <a:ln/>
        </p:spPr>
      </p:sp>
      <p:sp>
        <p:nvSpPr>
          <p:cNvPr id="15" name="Text 13"/>
          <p:cNvSpPr/>
          <p:nvPr/>
        </p:nvSpPr>
        <p:spPr>
          <a:xfrm>
            <a:off x="475488" y="2487168"/>
            <a:ext cx="39044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reactiveValues + observeEvent Pattern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75488" y="2779776"/>
            <a:ext cx="3904488" cy="10424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data_rv &lt;- reactiveValues(adsl=adsl, adae=adae, adlb=adlb)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observeEvent(data_rv$adsl, {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# recalculate derived fields when data changes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data_rv$n_by_arm &lt;- data_rv$adsl %&gt;%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count(ARM)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})</a:t>
            </a:r>
            <a:endParaRPr lang="en-US" sz="900" dirty="0"/>
          </a:p>
          <a:p>
            <a:pPr indent="0" marL="0">
              <a:buNone/>
            </a:pP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Modules receive data_rv as input, not direct data frames — so a future data-upload feature would automatically propagate to all tabs.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4681728" y="2377440"/>
            <a:ext cx="4096512" cy="1536192"/>
          </a:xfrm>
          <a:prstGeom prst="roundRect">
            <a:avLst>
              <a:gd name="adj" fmla="val 595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681728" y="2377440"/>
            <a:ext cx="4096512" cy="54864"/>
          </a:xfrm>
          <a:prstGeom prst="roundRect">
            <a:avLst>
              <a:gd name="adj" fmla="val 166667"/>
            </a:avLst>
          </a:prstGeom>
          <a:solidFill>
            <a:srgbClr val="065A82"/>
          </a:solidFill>
          <a:ln/>
        </p:spPr>
      </p:sp>
      <p:sp>
        <p:nvSpPr>
          <p:cNvPr id="19" name="Text 17"/>
          <p:cNvSpPr/>
          <p:nvPr/>
        </p:nvSpPr>
        <p:spPr>
          <a:xfrm>
            <a:off x="4809744" y="2487168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bindCache for ADLB Performance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4809744" y="2779776"/>
            <a:ext cx="3840480" cy="10424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lab_spaghetti &lt;- reactive({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adlb %&gt;%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filter(PARAMCD==input$paramcd,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     ARM %in% input$arm) %&gt;%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arrange(USUBJID, AVISITN)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}) %&gt;% bindCache(input$paramcd, input$arm)</a:t>
            </a:r>
            <a:endParaRPr lang="en-US" sz="900" dirty="0"/>
          </a:p>
          <a:p>
            <a:pPr indent="0" marL="0">
              <a:buNone/>
            </a:pP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ADLB has 10,160 rows. Without caching, every UI interaction triggers a full re-filter. bindCache() stores the result keyed by (paramcd, arm) — subsequent calls with same keys return instantly.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A2540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Chart Deep Dive — Swimmer, Waterfall, Spaghetti, KM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412480" y="0"/>
            <a:ext cx="548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8A9F"/>
                </a:solidFill>
              </a:rPr>
              <a:t>5/8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347472" y="768096"/>
            <a:ext cx="4160520" cy="192024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47472" y="768096"/>
            <a:ext cx="4160520" cy="54864"/>
          </a:xfrm>
          <a:prstGeom prst="roundRect">
            <a:avLst>
              <a:gd name="adj" fmla="val 166667"/>
            </a:avLst>
          </a:prstGeom>
          <a:solidFill>
            <a:srgbClr val="065A82"/>
          </a:solidFill>
          <a:ln/>
        </p:spPr>
      </p:sp>
      <p:sp>
        <p:nvSpPr>
          <p:cNvPr id="7" name="Text 5"/>
          <p:cNvSpPr/>
          <p:nvPr/>
        </p:nvSpPr>
        <p:spPr>
          <a:xfrm>
            <a:off x="475488" y="877824"/>
            <a:ext cx="39044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Swimmer Chart (Tab 6)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475488" y="1170432"/>
            <a:ext cx="3904488" cy="1426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plot_ly() %&gt;%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add_bars(data=adsl, x=~TRTDUR, y=~USUBJID,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orientation='h', color=~ARM,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colors=arm_palette) %&gt;%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add_markers(data=ae_first, x=~days_to_first_ae,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y=~USUBJID, symbol='triangle-up',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name='First AE') %&gt;%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add_markers(data=fatals, x=~AENDT,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y=~USUBJID, symbol='x',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name='Fatal event')</a:t>
            </a:r>
            <a:endParaRPr lang="en-US" sz="900" dirty="0"/>
          </a:p>
          <a:p>
            <a:pPr indent="0" marL="0">
              <a:buNone/>
            </a:pP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subject = one horizontal bar + event markers.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4681728" y="768096"/>
            <a:ext cx="4096512" cy="192024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681728" y="768096"/>
            <a:ext cx="4096512" cy="54864"/>
          </a:xfrm>
          <a:prstGeom prst="roundRect">
            <a:avLst>
              <a:gd name="adj" fmla="val 166667"/>
            </a:avLst>
          </a:prstGeom>
          <a:solidFill>
            <a:srgbClr val="1C7293"/>
          </a:solidFill>
          <a:ln/>
        </p:spPr>
      </p:sp>
      <p:sp>
        <p:nvSpPr>
          <p:cNvPr id="11" name="Text 9"/>
          <p:cNvSpPr/>
          <p:nvPr/>
        </p:nvSpPr>
        <p:spPr>
          <a:xfrm>
            <a:off x="4809744" y="877824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Waterfall Chart — MMSE (Tab 5)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4809744" y="1170432"/>
            <a:ext cx="3840480" cy="1426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adtte %&gt;%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left_join(adsl %&gt;% select(USUBJID, BOR)) %&gt;%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mutate(pct_chg = (AVAL-BASE)/BASE*100) %&gt;%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arrange(pct_chg) %&gt;%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mutate(rank = row_number())</a:t>
            </a:r>
            <a:endParaRPr lang="en-US" sz="900" dirty="0"/>
          </a:p>
          <a:p>
            <a:pPr indent="0" marL="0">
              <a:buNone/>
            </a:pP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plot_ly(x=~rank, y=~pct_chg,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type='bar', color=~BOR,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colors=bor_palette) %&gt;%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add_lines(x=c(0,n), y=c(0,0))</a:t>
            </a:r>
            <a:endParaRPr lang="en-US" sz="900" dirty="0"/>
          </a:p>
          <a:p>
            <a:pPr indent="0" marL="0">
              <a:buNone/>
            </a:pP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Coloured by BOR: CR/PR/SD/PD.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47472" y="2834640"/>
            <a:ext cx="4160520" cy="1627632"/>
          </a:xfrm>
          <a:prstGeom prst="roundRect">
            <a:avLst>
              <a:gd name="adj" fmla="val 561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47472" y="2834640"/>
            <a:ext cx="4160520" cy="54864"/>
          </a:xfrm>
          <a:prstGeom prst="roundRect">
            <a:avLst>
              <a:gd name="adj" fmla="val 166667"/>
            </a:avLst>
          </a:prstGeom>
          <a:solidFill>
            <a:srgbClr val="02C39A"/>
          </a:solidFill>
          <a:ln/>
        </p:spPr>
      </p:sp>
      <p:sp>
        <p:nvSpPr>
          <p:cNvPr id="15" name="Text 13"/>
          <p:cNvSpPr/>
          <p:nvPr/>
        </p:nvSpPr>
        <p:spPr>
          <a:xfrm>
            <a:off x="475488" y="2944368"/>
            <a:ext cx="39044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Spaghetti / Mean±CI (Tab 3)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75488" y="3236976"/>
            <a:ext cx="3904488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Spaghetti mode: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plot_ly() %&gt;% add_lines(data=adlb,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x=~AVISITN, y=~AVAL,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split=~USUBJID, color=~ARM)</a:t>
            </a:r>
            <a:endParaRPr lang="en-US" sz="900" dirty="0"/>
          </a:p>
          <a:p>
            <a:pPr indent="0" marL="0">
              <a:buNone/>
            </a:pP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Mean±CI mode: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adlb %&gt;% group_by(ARM,AVISITN) %&gt;%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summarise(mean=mean(AVAL), se=sd(AVAL)/sqrt(n())) %&gt;%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mutate(lo=mean-1.96*se, hi=mean+1.96*se)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add_ribbons() for CI bands.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4681728" y="2834640"/>
            <a:ext cx="4096512" cy="1627632"/>
          </a:xfrm>
          <a:prstGeom prst="roundRect">
            <a:avLst>
              <a:gd name="adj" fmla="val 561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681728" y="2834640"/>
            <a:ext cx="4096512" cy="54864"/>
          </a:xfrm>
          <a:prstGeom prst="roundRect">
            <a:avLst>
              <a:gd name="adj" fmla="val 166667"/>
            </a:avLst>
          </a:prstGeom>
          <a:solidFill>
            <a:srgbClr val="065A82"/>
          </a:solidFill>
          <a:ln/>
        </p:spPr>
      </p:sp>
      <p:sp>
        <p:nvSpPr>
          <p:cNvPr id="19" name="Text 17"/>
          <p:cNvSpPr/>
          <p:nvPr/>
        </p:nvSpPr>
        <p:spPr>
          <a:xfrm>
            <a:off x="4809744" y="2944368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KM Curve — ADTTE (Tab 5)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4809744" y="3236976"/>
            <a:ext cx="3840480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fit &lt;- survfit(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Surv(AVAL, CNSR==0) ~ ARM,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data=adtte,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conf.type='log-log')</a:t>
            </a:r>
            <a:endParaRPr lang="en-US" sz="900" dirty="0"/>
          </a:p>
          <a:p>
            <a:pPr indent="0" marL="0">
              <a:buNone/>
            </a:pP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d_km &lt;- data.frame(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time=fit$time, surv=fit$surv,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arm=rep(names(fit$strata),fit$strata),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upper=fit$upper, lower=fit$lower)</a:t>
            </a:r>
            <a:endParaRPr lang="en-US" sz="900" dirty="0"/>
          </a:p>
          <a:p>
            <a:pPr indent="0" marL="0">
              <a:buNone/>
            </a:pP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plot_ly() %&gt;%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add_lines(data=d_km, x=~time, y=~surv)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One line per ARM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A2540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R6 Class, Data Patterns &amp; Real Study Parallels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412480" y="0"/>
            <a:ext cx="548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8A9F"/>
                </a:solidFill>
              </a:rPr>
              <a:t>6/8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347472" y="768096"/>
            <a:ext cx="4160520" cy="1719072"/>
          </a:xfrm>
          <a:prstGeom prst="roundRect">
            <a:avLst>
              <a:gd name="adj" fmla="val 531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47472" y="768096"/>
            <a:ext cx="4160520" cy="54864"/>
          </a:xfrm>
          <a:prstGeom prst="roundRect">
            <a:avLst>
              <a:gd name="adj" fmla="val 166667"/>
            </a:avLst>
          </a:prstGeom>
          <a:solidFill>
            <a:srgbClr val="065A82"/>
          </a:solidFill>
          <a:ln/>
        </p:spPr>
      </p:sp>
      <p:sp>
        <p:nvSpPr>
          <p:cNvPr id="7" name="Text 5"/>
          <p:cNvSpPr/>
          <p:nvPr/>
        </p:nvSpPr>
        <p:spPr>
          <a:xfrm>
            <a:off x="475488" y="877824"/>
            <a:ext cx="39044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R6 DataCut Class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475488" y="1170432"/>
            <a:ext cx="3904488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library(R6)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DataCut &lt;- R6Class('DataCut',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public = list(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study_id = NULL,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cut_date = NULL,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arm_labels = NULL,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arm_colours = NULL,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initialize = function(study, cut){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self$study_id &lt;- study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self$cut_date &lt;- cut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},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label = function(arm){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self$arm_labels[[arm]]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}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))</a:t>
            </a:r>
            <a:endParaRPr lang="en-US" sz="900" dirty="0"/>
          </a:p>
          <a:p>
            <a:pPr indent="0" marL="0">
              <a:buNone/>
            </a:pP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Instantiated in global.R, passed to all modules.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4681728" y="768096"/>
            <a:ext cx="4096512" cy="1719072"/>
          </a:xfrm>
          <a:prstGeom prst="roundRect">
            <a:avLst>
              <a:gd name="adj" fmla="val 531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681728" y="768096"/>
            <a:ext cx="4096512" cy="54864"/>
          </a:xfrm>
          <a:prstGeom prst="roundRect">
            <a:avLst>
              <a:gd name="adj" fmla="val 166667"/>
            </a:avLst>
          </a:prstGeom>
          <a:solidFill>
            <a:srgbClr val="1C7293"/>
          </a:solidFill>
          <a:ln/>
        </p:spPr>
      </p:sp>
      <p:sp>
        <p:nvSpPr>
          <p:cNvPr id="11" name="Text 9"/>
          <p:cNvSpPr/>
          <p:nvPr/>
        </p:nvSpPr>
        <p:spPr>
          <a:xfrm>
            <a:off x="4809744" y="877824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Original CAR-T Patterns Reproduced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4809744" y="1170432"/>
            <a:ext cx="3840480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Exact patterns found in the Windows PC analysis: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12-module NS()/moduleServer() structure ✓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R6 DataCut class ✓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haven::read_sas() → readRDS (pharmaverse) ✓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bindCache(input$study_id) ✓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reactiveValues() + observeEvent(data(),{}) ✓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swimmer horizontal bars + death/redose markers ✓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waterfall % change by BOR ✓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spaghetti + plotly_modify_legend() ✓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mypalette colour sets ✓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47472" y="2633472"/>
            <a:ext cx="4160520" cy="146304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47472" y="2633472"/>
            <a:ext cx="4160520" cy="54864"/>
          </a:xfrm>
          <a:prstGeom prst="roundRect">
            <a:avLst>
              <a:gd name="adj" fmla="val 166667"/>
            </a:avLst>
          </a:prstGeom>
          <a:solidFill>
            <a:srgbClr val="02C39A"/>
          </a:solidFill>
          <a:ln/>
        </p:spPr>
      </p:sp>
      <p:sp>
        <p:nvSpPr>
          <p:cNvPr id="15" name="Text 13"/>
          <p:cNvSpPr/>
          <p:nvPr/>
        </p:nvSpPr>
        <p:spPr>
          <a:xfrm>
            <a:off x="475488" y="2743200"/>
            <a:ext cx="39044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ADLB Wide-to-Long Pattern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75488" y="3035808"/>
            <a:ext cx="3904488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Raw ADLB may have multiple measurements per row (e.g. ALT, AST, bilirubin in separate columns).</a:t>
            </a:r>
            <a:endParaRPr lang="en-US" sz="900" dirty="0"/>
          </a:p>
          <a:p>
            <a:pPr indent="0" marL="0">
              <a:buNone/>
            </a:pP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pivot_longer(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cols=c(ALT,AST,BILI,CREAT,GFR,WBC,HGB,PLT),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names_to='PARAMCD',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values_to='AVAL') %&gt;%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drop_na(AVAL)</a:t>
            </a:r>
            <a:endParaRPr lang="en-US" sz="900" dirty="0"/>
          </a:p>
          <a:p>
            <a:pPr indent="0" marL="0">
              <a:buNone/>
            </a:pP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Produces standard Findings domain: one row per subject per test per visit.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4681728" y="2633472"/>
            <a:ext cx="4096512" cy="146304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681728" y="2633472"/>
            <a:ext cx="4096512" cy="54864"/>
          </a:xfrm>
          <a:prstGeom prst="roundRect">
            <a:avLst>
              <a:gd name="adj" fmla="val 166667"/>
            </a:avLst>
          </a:prstGeom>
          <a:solidFill>
            <a:srgbClr val="065A82"/>
          </a:solidFill>
          <a:ln/>
        </p:spPr>
      </p:sp>
      <p:sp>
        <p:nvSpPr>
          <p:cNvPr id="19" name="Text 17"/>
          <p:cNvSpPr/>
          <p:nvPr/>
        </p:nvSpPr>
        <p:spPr>
          <a:xfrm>
            <a:off x="4809744" y="274320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Colour Palette Architecture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4809744" y="3035808"/>
            <a:ext cx="3840480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arm_palette &lt;- c(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'Xanomeline Low Dose'  = '#2F6FD8',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'Xanomeline High Dose' = '#1F9D57',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'Placebo'             = '#D98E04')</a:t>
            </a:r>
            <a:endParaRPr lang="en-US" sz="900" dirty="0"/>
          </a:p>
          <a:p>
            <a:pPr indent="0" marL="0">
              <a:buNone/>
            </a:pP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Defined once in global.R, passed to all modules.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bor_palette for waterfall: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CR='#2ECC71', PR='#1C7293',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SD='#D98E04', PD='#C0392B'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A2540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Tech Stack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412480" y="0"/>
            <a:ext cx="548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8A9F"/>
                </a:solidFill>
              </a:rPr>
              <a:t>7/8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347472" y="804672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457200" y="804672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Language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764792" y="804672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R 4.x, modular architecture (ui.R + server.R + modules/ + global.R)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347472" y="1298448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57200" y="1298448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UI Framework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764792" y="1298448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Shiny + bslib v5, page_navbar, layout_sidebar, card, layout_columns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347472" y="1792224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457200" y="1792224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Charts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764792" y="1792224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plotly: spaghetti, mean±CI, waterfall, swimmer, KM step lines, incidence bar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347472" y="2286000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457200" y="2286000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Tables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764792" y="22860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reactable: colDef cell functions, per-row grade chips, filterable/searchable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347472" y="2779776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57200" y="2779776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KM Statistics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764792" y="2779776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survival::survfit(Surv(AVAL, CNSR==0) ~ ARM, conf.type='log-log')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4572000" y="804672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681728" y="804672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Data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989320" y="804672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ADSL(254), ADAE(724), ADLB(10160), ADVS(5080), ADTTE — pharmaverse RDS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4572000" y="1298448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4681728" y="1298448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Caching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5989320" y="1298448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bindCache(input$paramcd, input$arm) for ADLB/ADVS filtering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4572000" y="1792224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4681728" y="1792224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OOP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5989320" y="1792224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R6 DataCut class: study ID, cut date, arm labels, colour palette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4572000" y="2286000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4681728" y="2286000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Modules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5989320" y="22860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NS(id) + moduleServer(id,fn) for each of 6 tab modules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4572000" y="2779776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33" name="Text 31"/>
          <p:cNvSpPr/>
          <p:nvPr/>
        </p:nvSpPr>
        <p:spPr>
          <a:xfrm>
            <a:off x="4681728" y="2779776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Deployment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5989320" y="2779776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systemd port 8871, nginx WebSocket (Upgrade/Connection), Restart=on-failure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A2540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Limitations &amp; Roadmap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412480" y="0"/>
            <a:ext cx="548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8A9F"/>
                </a:solidFill>
              </a:rPr>
              <a:t>8/8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1480" y="768096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A2540"/>
                </a:solidFill>
              </a:rPr>
              <a:t>Current Limitations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411480" y="1097280"/>
            <a:ext cx="201168" cy="201168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7" name="Text 5"/>
          <p:cNvSpPr/>
          <p:nvPr/>
        </p:nvSpPr>
        <p:spPr>
          <a:xfrm>
            <a:off x="667512" y="105156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CDISCPILOT01 data only — no data upload for user's own study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411480" y="1609344"/>
            <a:ext cx="201168" cy="201168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9" name="Text 7"/>
          <p:cNvSpPr/>
          <p:nvPr/>
        </p:nvSpPr>
        <p:spPr>
          <a:xfrm>
            <a:off x="667512" y="1563624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No data filtering by date cut — shows all events across full study window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411480" y="2121408"/>
            <a:ext cx="201168" cy="201168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11" name="Text 9"/>
          <p:cNvSpPr/>
          <p:nvPr/>
        </p:nvSpPr>
        <p:spPr>
          <a:xfrm>
            <a:off x="667512" y="2075688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Swimmer add_segments() per AE — can be slow for subjects with 20+ AEs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411480" y="2633472"/>
            <a:ext cx="201168" cy="201168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13" name="Text 11"/>
          <p:cNvSpPr/>
          <p:nvPr/>
        </p:nvSpPr>
        <p:spPr>
          <a:xfrm>
            <a:off x="667512" y="2587752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No SUPPQUAL handling — non-standard variables not shown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411480" y="3145536"/>
            <a:ext cx="201168" cy="201168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15" name="Text 13"/>
          <p:cNvSpPr/>
          <p:nvPr/>
        </p:nvSpPr>
        <p:spPr>
          <a:xfrm>
            <a:off x="667512" y="3099816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bindCache() keyed only by PARAMCD+ARM — not by data cut date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411480" y="3657600"/>
            <a:ext cx="201168" cy="201168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17" name="Text 15"/>
          <p:cNvSpPr/>
          <p:nvPr/>
        </p:nvSpPr>
        <p:spPr>
          <a:xfrm>
            <a:off x="667512" y="36118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No cross-tab linked selection — clicking a subject in AE doesn't highlight in Swimmer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4754880" y="768096"/>
            <a:ext cx="4023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A2540"/>
                </a:solidFill>
              </a:rPr>
              <a:t>Roadmap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4754880" y="1097280"/>
            <a:ext cx="201168" cy="201168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0" name="Text 18"/>
          <p:cNvSpPr/>
          <p:nvPr/>
        </p:nvSpPr>
        <p:spPr>
          <a:xfrm>
            <a:off x="5010912" y="105156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Data upload: user provides their own ADaM RDS/XPT files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4754880" y="1609344"/>
            <a:ext cx="201168" cy="201168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2" name="Text 20"/>
          <p:cNvSpPr/>
          <p:nvPr/>
        </p:nvSpPr>
        <p:spPr>
          <a:xfrm>
            <a:off x="5010912" y="1563624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Date range slider on all tabs (filter to specific data cut)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4754880" y="2121408"/>
            <a:ext cx="201168" cy="201168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4" name="Text 22"/>
          <p:cNvSpPr/>
          <p:nvPr/>
        </p:nvSpPr>
        <p:spPr>
          <a:xfrm>
            <a:off x="5010912" y="2075688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Cross-tab linked selection via Shiny's crosstalk or plotly::event_data()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4754880" y="2633472"/>
            <a:ext cx="201168" cy="201168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6" name="Text 24"/>
          <p:cNvSpPr/>
          <p:nvPr/>
        </p:nvSpPr>
        <p:spPr>
          <a:xfrm>
            <a:off x="5010912" y="2587752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Patient narrative export: click subject → download full AE narrative PDF</a:t>
            </a:r>
            <a:endParaRPr lang="en-US" sz="850" dirty="0"/>
          </a:p>
        </p:txBody>
      </p:sp>
      <p:sp>
        <p:nvSpPr>
          <p:cNvPr id="27" name="Shape 25"/>
          <p:cNvSpPr/>
          <p:nvPr/>
        </p:nvSpPr>
        <p:spPr>
          <a:xfrm>
            <a:off x="4754880" y="3145536"/>
            <a:ext cx="201168" cy="201168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8" name="Text 26"/>
          <p:cNvSpPr/>
          <p:nvPr/>
        </p:nvSpPr>
        <p:spPr>
          <a:xfrm>
            <a:off x="5010912" y="3099816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Linked SUPPQUAL tab: pivot_wider(QNAM/QVAL) for non-standard vars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4754880" y="3657600"/>
            <a:ext cx="201168" cy="201168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30" name="Text 28"/>
          <p:cNvSpPr/>
          <p:nvPr/>
        </p:nvSpPr>
        <p:spPr>
          <a:xfrm>
            <a:off x="5010912" y="36118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Shiny for Python port (shinylive) for browser-only deployment</a:t>
            </a:r>
            <a:endParaRPr lang="en-US" sz="850" dirty="0"/>
          </a:p>
        </p:txBody>
      </p:sp>
      <p:sp>
        <p:nvSpPr>
          <p:cNvPr id="31" name="Shape 29"/>
          <p:cNvSpPr/>
          <p:nvPr/>
        </p:nvSpPr>
        <p:spPr>
          <a:xfrm>
            <a:off x="411480" y="4572000"/>
            <a:ext cx="8321040" cy="384048"/>
          </a:xfrm>
          <a:prstGeom prst="roundRect">
            <a:avLst>
              <a:gd name="adj" fmla="val 19048"/>
            </a:avLst>
          </a:prstGeom>
          <a:solidFill>
            <a:srgbClr val="0A2540"/>
          </a:solidFill>
          <a:ln/>
        </p:spPr>
      </p:sp>
      <p:sp>
        <p:nvSpPr>
          <p:cNvPr id="32" name="Text 30"/>
          <p:cNvSpPr/>
          <p:nvPr/>
        </p:nvSpPr>
        <p:spPr>
          <a:xfrm>
            <a:off x="411480" y="4572000"/>
            <a:ext cx="8321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EAF4F8"/>
                </a:solidFill>
              </a:rPr>
              <a:t>All tools live at clincoder.cloud  ·  All data synthetic  ·  Bhanoji Duppada  ·  2026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Bhanoji Duppada</dc:creator>
  <cp:lastModifiedBy>Bhanoji Duppada</cp:lastModifiedBy>
  <cp:revision>1</cp:revision>
  <dcterms:created xsi:type="dcterms:W3CDTF">2026-06-13T18:43:21Z</dcterms:created>
  <dcterms:modified xsi:type="dcterms:W3CDTF">2026-06-13T18:43:21Z</dcterms:modified>
</cp:coreProperties>
</file>