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065A82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40080"/>
            <a:ext cx="914400" cy="914400"/>
          </a:xfrm>
          <a:prstGeom prst="roundRect">
            <a:avLst>
              <a:gd name="adj" fmla="val 8000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248" y="841248"/>
            <a:ext cx="512064" cy="51206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18288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4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ARCHITECTURE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03504" y="22860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Interactive Oncology CDISC Package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640080" y="320040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complete submission deliverable — run the analyses yourself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640080" y="4023360"/>
            <a:ext cx="8686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End-to-end oncology submission package: raw CRF → 7 SDTM → 4 ADaM → 7 TLFs → define.xml. Now interactive — 3 live analyses computed in real R on the server.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56692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Bhanoji Duppada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https://clincoder.cloud/portfolio/onco/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full oncology submission, built from scratch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8813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Phase 2 single-arm study (ALK inhibitor in ALK+ NSCLC) built end to end: raw CRF data → 7 SDTM domains (incl. oncology TU/TR/RS) → 4 ADaM datasets (ADSL, ADAE, ADTTE, ADRS) → 7 TLFs → define.xml 2.1 + ADRG/SDRG. Dual SAS + R. The interactive version runs 3 live analyses in real R — ORR, Kaplan-Meier, and ADSL derivation — against the actual datasets, recomputing on every input change.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14400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276" y="3214116"/>
            <a:ext cx="384048" cy="38404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41248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End-to-end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41248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Raw CRF → SDTM → ADaM → TLF → define.xml, all in one package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3419856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694176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052" y="3214116"/>
            <a:ext cx="384048" cy="38404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621024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 live analyses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3621024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ORR, KM survival, ADSL derivation — real R, recomputable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199632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473952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4828" y="3214116"/>
            <a:ext cx="384048" cy="38404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400800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11 CDISC datasets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6400800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SDTM + 4 ADaM, all browsable in the Data Explorer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8979408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253728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4604" y="3214116"/>
            <a:ext cx="384048" cy="38404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180576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Dual SAS + R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9180576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double-programming: R validates SAS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ALL CONNECTS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Request flow: live analysis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463040" y="1554480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627632" y="1655064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8333" y="1775765"/>
            <a:ext cx="307238" cy="30723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377440" y="1600200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Browser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212080" y="1600200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5-tab page: Overview / Run Analyses / Explorer / Figures / Help</a:t>
            </a:r>
            <a:endParaRPr lang="en-US" sz="11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0" y="2331720"/>
            <a:ext cx="274320" cy="256032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463040" y="2578608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1627632" y="2679192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333" y="2799893"/>
            <a:ext cx="307238" cy="30723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377440" y="2624328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nginx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5212080" y="2624328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Routes /onco-api/ to FastAPI port 8992</a:t>
            </a:r>
            <a:endParaRPr lang="en-US" sz="11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0" y="3355848"/>
            <a:ext cx="274320" cy="256032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1463040" y="3602736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1627632" y="3703320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8333" y="3824021"/>
            <a:ext cx="307238" cy="307238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2377440" y="3648456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FastAPI (Python)</a:t>
            </a:r>
            <a:endParaRPr lang="en-US" sz="1500" dirty="0"/>
          </a:p>
        </p:txBody>
      </p:sp>
      <p:sp>
        <p:nvSpPr>
          <p:cNvPr id="20" name="Text 13"/>
          <p:cNvSpPr/>
          <p:nvPr/>
        </p:nvSpPr>
        <p:spPr>
          <a:xfrm>
            <a:off x="5212080" y="3648456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Receives analysis request, builds R script</a:t>
            </a:r>
            <a:endParaRPr lang="en-US" sz="115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5040" y="4379976"/>
            <a:ext cx="274320" cy="256032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1463040" y="4626864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3" name="Shape 15"/>
          <p:cNvSpPr/>
          <p:nvPr/>
        </p:nvSpPr>
        <p:spPr>
          <a:xfrm>
            <a:off x="1627632" y="4727448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00A896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8333" y="4848149"/>
            <a:ext cx="307238" cy="307238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2377440" y="4672584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 engine</a:t>
            </a:r>
            <a:endParaRPr lang="en-US" sz="1500" dirty="0"/>
          </a:p>
        </p:txBody>
      </p:sp>
      <p:sp>
        <p:nvSpPr>
          <p:cNvPr id="26" name="Text 17"/>
          <p:cNvSpPr/>
          <p:nvPr/>
        </p:nvSpPr>
        <p:spPr>
          <a:xfrm>
            <a:off x="5212080" y="4672584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survival::survfit, binom.test, dplyr on real data</a:t>
            </a:r>
            <a:endParaRPr lang="en-US" sz="1150" dirty="0"/>
          </a:p>
        </p:txBody>
      </p:sp>
      <p:pic>
        <p:nvPicPr>
          <p:cNvPr id="27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35040" y="5404104"/>
            <a:ext cx="274320" cy="256032"/>
          </a:xfrm>
          <a:prstGeom prst="rect">
            <a:avLst/>
          </a:prstGeom>
        </p:spPr>
      </p:pic>
      <p:sp>
        <p:nvSpPr>
          <p:cNvPr id="28" name="Shape 18"/>
          <p:cNvSpPr/>
          <p:nvPr/>
        </p:nvSpPr>
        <p:spPr>
          <a:xfrm>
            <a:off x="1463040" y="5650992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9" name="Shape 19"/>
          <p:cNvSpPr/>
          <p:nvPr/>
        </p:nvSpPr>
        <p:spPr>
          <a:xfrm>
            <a:off x="1627632" y="5751576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3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48333" y="5872277"/>
            <a:ext cx="307238" cy="307238"/>
          </a:xfrm>
          <a:prstGeom prst="rect">
            <a:avLst/>
          </a:prstGeom>
        </p:spPr>
      </p:pic>
      <p:sp>
        <p:nvSpPr>
          <p:cNvPr id="31" name="Text 20"/>
          <p:cNvSpPr/>
          <p:nvPr/>
        </p:nvSpPr>
        <p:spPr>
          <a:xfrm>
            <a:off x="2377440" y="5696712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11 CDISC CSVs</a:t>
            </a:r>
            <a:endParaRPr lang="en-US" sz="1500" dirty="0"/>
          </a:p>
        </p:txBody>
      </p:sp>
      <p:sp>
        <p:nvSpPr>
          <p:cNvPr id="32" name="Text 21"/>
          <p:cNvSpPr/>
          <p:nvPr/>
        </p:nvSpPr>
        <p:spPr>
          <a:xfrm>
            <a:off x="5212080" y="5696712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SDTM + 4 ADaM synthetic datasets (120 subjects)</a:t>
            </a:r>
            <a:endParaRPr lang="en-US" sz="1150" dirty="0"/>
          </a:p>
        </p:txBody>
      </p:sp>
      <p:sp>
        <p:nvSpPr>
          <p:cNvPr id="33" name="Text 22"/>
          <p:cNvSpPr/>
          <p:nvPr/>
        </p:nvSpPr>
        <p:spPr>
          <a:xfrm>
            <a:off x="1463040" y="6355080"/>
            <a:ext cx="9235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 reads real CSVs, runs the actual statistical test, returns JSON — every number is live.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TECHNOLOGY MODEL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SAS, R, and Python integrate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language has a distinct role in the package and the live demo.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40080" y="2057400"/>
            <a:ext cx="3584448" cy="109728"/>
          </a:xfrm>
          <a:prstGeom prst="roundRect">
            <a:avLst/>
          </a:prstGeom>
          <a:solidFill>
            <a:srgbClr val="065A82"/>
          </a:solidFill>
          <a:ln/>
        </p:spPr>
      </p:sp>
      <p:sp>
        <p:nvSpPr>
          <p:cNvPr id="7" name="Shape 5"/>
          <p:cNvSpPr/>
          <p:nvPr/>
        </p:nvSpPr>
        <p:spPr>
          <a:xfrm>
            <a:off x="914400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5393" y="2502713"/>
            <a:ext cx="435254" cy="43525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874520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SAS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1892808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deliverable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914400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Submission-grade programs ship in the package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 FREQ, PROC LIFETEST, ODS RTF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Customer-runnable — the standard for FDA environments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4334256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334256" y="2057400"/>
            <a:ext cx="3584448" cy="109728"/>
          </a:xfrm>
          <a:prstGeom prst="roundRect">
            <a:avLst/>
          </a:prstGeom>
          <a:solidFill>
            <a:srgbClr val="00A896"/>
          </a:solidFill>
          <a:ln/>
        </p:spPr>
      </p:sp>
      <p:sp>
        <p:nvSpPr>
          <p:cNvPr id="14" name="Shape 11"/>
          <p:cNvSpPr/>
          <p:nvPr/>
        </p:nvSpPr>
        <p:spPr>
          <a:xfrm>
            <a:off x="4608576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569" y="2502713"/>
            <a:ext cx="435254" cy="43525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568696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</a:t>
            </a:r>
            <a:endParaRPr lang="en-US" sz="2600" dirty="0"/>
          </a:p>
        </p:txBody>
      </p:sp>
      <p:sp>
        <p:nvSpPr>
          <p:cNvPr id="17" name="Text 13"/>
          <p:cNvSpPr/>
          <p:nvPr/>
        </p:nvSpPr>
        <p:spPr>
          <a:xfrm>
            <a:off x="5586984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engine + validator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4608576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Runs every interactive analysis in real time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survival (KM), stats (binom.test), dplyr (derivations)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re-derivation = the QC check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8028432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8028432" y="2057400"/>
            <a:ext cx="3584448" cy="109728"/>
          </a:xfrm>
          <a:prstGeom prst="roundRect">
            <a:avLst/>
          </a:prstGeom>
          <a:solidFill>
            <a:srgbClr val="1C7293"/>
          </a:solidFill>
          <a:ln/>
        </p:spPr>
      </p:sp>
      <p:sp>
        <p:nvSpPr>
          <p:cNvPr id="21" name="Shape 17"/>
          <p:cNvSpPr/>
          <p:nvPr/>
        </p:nvSpPr>
        <p:spPr>
          <a:xfrm>
            <a:off x="8302752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3745" y="2502713"/>
            <a:ext cx="435254" cy="435254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9262872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Python</a:t>
            </a:r>
            <a:endParaRPr lang="en-US" sz="2600" dirty="0"/>
          </a:p>
        </p:txBody>
      </p:sp>
      <p:sp>
        <p:nvSpPr>
          <p:cNvPr id="24" name="Text 19"/>
          <p:cNvSpPr/>
          <p:nvPr/>
        </p:nvSpPr>
        <p:spPr>
          <a:xfrm>
            <a:off x="9281160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Orchestrator</a:t>
            </a:r>
            <a:endParaRPr lang="en-US" sz="1150" dirty="0"/>
          </a:p>
        </p:txBody>
      </p:sp>
      <p:sp>
        <p:nvSpPr>
          <p:cNvPr id="25" name="Text 20"/>
          <p:cNvSpPr/>
          <p:nvPr/>
        </p:nvSpPr>
        <p:spPr>
          <a:xfrm>
            <a:off x="8302752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FastAPI receives browser requests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Writes R scripts, runs Rscript, captures JSON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Serves the Data Explorer from CSV files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Example: clicking Compute ORR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185623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3638" y="2021190"/>
            <a:ext cx="419892" cy="41989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17556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· Pick responders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828800" y="212140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Select CR, PR (or change to include SD for DCR) and population.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181344" y="155448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09944" y="185623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4902" y="2021190"/>
            <a:ext cx="419892" cy="41989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70064" y="17556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· Browser POSTs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7370064" y="212140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JavaScript sends the selections to /onco-api/api/orr.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40080" y="310896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341071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638" y="3575670"/>
            <a:ext cx="419892" cy="41989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331012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 · Python builds R script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1828800" y="367588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FastAPI assembles the exact R code: filter ADRS, count, run binom.test.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6181344" y="310896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09944" y="341071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4902" y="3575670"/>
            <a:ext cx="419892" cy="41989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70064" y="331012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 · R computes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7370064" y="367588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 reads ADRS, counts responders, computes exact binomial 95% CI.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640080" y="466344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868680" y="496519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638" y="5130150"/>
            <a:ext cx="419892" cy="41989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828800" y="486460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 · Results render</a:t>
            </a:r>
            <a:endParaRPr lang="en-US" sz="1600" dirty="0"/>
          </a:p>
        </p:txBody>
      </p:sp>
      <p:sp>
        <p:nvSpPr>
          <p:cNvPr id="28" name="Text 21"/>
          <p:cNvSpPr/>
          <p:nvPr/>
        </p:nvSpPr>
        <p:spPr>
          <a:xfrm>
            <a:off x="1828800" y="523036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ORR %, CI, response breakdown table, and the R code that ran.</a:t>
            </a:r>
            <a:endParaRPr lang="en-US" sz="1150" dirty="0"/>
          </a:p>
        </p:txBody>
      </p:sp>
      <p:sp>
        <p:nvSpPr>
          <p:cNvPr id="29" name="Shape 22"/>
          <p:cNvSpPr/>
          <p:nvPr/>
        </p:nvSpPr>
        <p:spPr>
          <a:xfrm>
            <a:off x="6181344" y="466344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6409944" y="496519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4902" y="5130150"/>
            <a:ext cx="419892" cy="419892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7370064" y="486460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 · Change → recompute</a:t>
            </a:r>
            <a:endParaRPr lang="en-US" sz="1600" dirty="0"/>
          </a:p>
        </p:txBody>
      </p:sp>
      <p:sp>
        <p:nvSpPr>
          <p:cNvPr id="33" name="Text 25"/>
          <p:cNvSpPr/>
          <p:nvPr/>
        </p:nvSpPr>
        <p:spPr>
          <a:xfrm>
            <a:off x="7370064" y="523036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Toggle SD on → ORR becomes DCR (85.2%) — fresh R run every time.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0"/>
          </a:xfrm>
          <a:prstGeom prst="rect">
            <a:avLst/>
          </a:prstGeom>
          <a:solidFill>
            <a:srgbClr val="0B3A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9260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FEATURES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5486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Five tabs, each with a purpose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640080" y="1691640"/>
            <a:ext cx="539496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Overview — headline metrics (120 subjects, 48.3% ORR, 44/65 events)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▶ Run the Analyses — 3 live test cases (ORR, KM, ADSL derive)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Explorer — browse all 11 SDTM/ADaM datasets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Figures &amp; Tables — KM curves, waterfall, swimmer, RTF tables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&amp; Details — plain-English explanation of every stage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355080" y="1691640"/>
            <a:ext cx="5193792" cy="3200400"/>
          </a:xfrm>
          <a:prstGeom prst="roundRect">
            <a:avLst>
              <a:gd name="adj" fmla="val 14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583680" y="1874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 THE HOOD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6583680" y="2212848"/>
            <a:ext cx="475488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ORR: binom.test with selectable responders + population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Survival: survival::survfit for OS or PFS with censoring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ADSL: derives SAFFL from EX, AGEGR1 from AGE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Explorer: /api/domains + /api/data/{domain} — lazy-loaded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define.xml 2.1 + ADRG/SDRG + full .zip downloadable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40080" y="5120640"/>
            <a:ext cx="10908792" cy="1097280"/>
          </a:xfrm>
          <a:prstGeom prst="roundRect">
            <a:avLst>
              <a:gd name="adj" fmla="val 4167"/>
            </a:avLst>
          </a:prstGeom>
          <a:solidFill>
            <a:srgbClr val="E8F0F2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525780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B3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POWERED BY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868680" y="5532120"/>
            <a:ext cx="10424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 4.5 (survival, dplyr, r2rtf) · Python (FastAPI) · subprocess Rscript · 11 CDISC CSVs · nginx · systemd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PRINCIPLES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makes this production-grade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87452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5334" y="2035454"/>
            <a:ext cx="409651" cy="40965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192024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Built from scratch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32688" y="26974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SDTM domains, ADaM derivations, and the analysis spec were authored — not given.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181344" y="160020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55664" y="187452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598" y="2035454"/>
            <a:ext cx="409651" cy="40965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70064" y="192024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Run it, don't screenshot it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6473952" y="26974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number is computed live in R — change inputs, watch results change.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640080" y="384048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411480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334" y="4275734"/>
            <a:ext cx="409651" cy="40965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416052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Dual SAS + R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932688" y="493776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ICH E6(R3) independent double-programming built into the architecture.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181344" y="384048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55664" y="411480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6598" y="4275734"/>
            <a:ext cx="409651" cy="409651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70064" y="416052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 synthetic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6473952" y="493776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 subjects, no real patients, no sponsor content — safe to demo anywhere.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065A82">
              <a:alpha val="4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4864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ONE SENTENCE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914400"/>
            <a:ext cx="106070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complete oncology CDISC package — raw CRF through define.xml — with 3 live analyses running real R on 120 synthetic subjects.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655064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5882" y="2929738"/>
            <a:ext cx="358445" cy="35844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1520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End-to-end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04672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CRF → SDTM → ADaM → TLF → define.xml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419856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434840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658" y="2929738"/>
            <a:ext cx="358445" cy="35844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511296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 live analyses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3584448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ORR, KM, ADSL — real R every time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6199632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7214616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5434" y="2929738"/>
            <a:ext cx="358445" cy="35844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291072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11 datasets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6364224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SDTM + 4 ADaM, all browsable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8979408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994392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5210" y="2929738"/>
            <a:ext cx="358445" cy="358445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070848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Dual SAS + R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9144000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double-programming</a:t>
            </a:r>
            <a:endParaRPr lang="en-US" sz="1050" dirty="0"/>
          </a:p>
        </p:txBody>
      </p:sp>
      <p:sp>
        <p:nvSpPr>
          <p:cNvPr id="25" name="Shape 19"/>
          <p:cNvSpPr/>
          <p:nvPr/>
        </p:nvSpPr>
        <p:spPr>
          <a:xfrm>
            <a:off x="640080" y="4800600"/>
            <a:ext cx="10908792" cy="1280160"/>
          </a:xfrm>
          <a:prstGeom prst="roundRect">
            <a:avLst>
              <a:gd name="adj" fmla="val 4286"/>
            </a:avLst>
          </a:prstGeom>
          <a:solidFill>
            <a:srgbClr val="00A896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6" name="Text 20"/>
          <p:cNvSpPr/>
          <p:nvPr/>
        </p:nvSpPr>
        <p:spPr>
          <a:xfrm>
            <a:off x="1737360" y="4800600"/>
            <a:ext cx="9601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it live  ·  </a:t>
            </a:r>
            <a:pPr indent="0" marL="0">
              <a:buNone/>
            </a:pPr>
            <a:r>
              <a:rPr lang="en-US" sz="1700" b="1" dirty="0">
                <a:solidFill>
                  <a:srgbClr val="043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clincoder.cloud/portfolio/onco/</a:t>
            </a:r>
            <a:endParaRPr lang="en-US" sz="1700" dirty="0"/>
          </a:p>
        </p:txBody>
      </p:sp>
      <p:sp>
        <p:nvSpPr>
          <p:cNvPr id="27" name="Text 21"/>
          <p:cNvSpPr/>
          <p:nvPr/>
        </p:nvSpPr>
        <p:spPr>
          <a:xfrm>
            <a:off x="640080" y="6263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Bhanoji Duppada  ·  bhanoji.d@gmail.com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Interactive Oncology CDISC Package</dc:title>
  <dc:subject>PptxGenJS Presentation</dc:subject>
  <dc:creator>Bhanoji Duppada</dc:creator>
  <cp:lastModifiedBy>Bhanoji Duppada</cp:lastModifiedBy>
  <cp:revision>1</cp:revision>
  <dcterms:created xsi:type="dcterms:W3CDTF">2026-06-11T15:32:44Z</dcterms:created>
  <dcterms:modified xsi:type="dcterms:W3CDTF">2026-06-11T15:32:44Z</dcterms:modified>
</cp:coreProperties>
</file>