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48640" y="-548640"/>
            <a:ext cx="2377440" cy="2377440"/>
          </a:xfrm>
          <a:prstGeom prst="ellipse">
            <a:avLst/>
          </a:prstGeom>
          <a:solidFill>
            <a:srgbClr val="1C7293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3291840"/>
            <a:ext cx="3108960" cy="3108960"/>
          </a:xfrm>
          <a:prstGeom prst="ellipse">
            <a:avLst/>
          </a:prstGeom>
          <a:solidFill>
            <a:srgbClr val="065A82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960120"/>
            <a:ext cx="2011680" cy="347472"/>
          </a:xfrm>
          <a:prstGeom prst="roundRect">
            <a:avLst>
              <a:gd name="adj" fmla="val 26316"/>
            </a:avLst>
          </a:prstGeom>
          <a:solidFill>
            <a:srgbClr val="1C7293">
              <a:alpha val="8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96012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R Shiny · bslib v5 · QC Workflow · Audit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1444752"/>
            <a:ext cx="8046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QC Cockpit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48640" y="3054096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A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R Shiny Clinical TLF QC Dashboard — Discrepancy Tracking, Sign-Off &amp; Audit Trail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950208"/>
            <a:ext cx="8046720" cy="0"/>
          </a:xfrm>
          <a:prstGeom prst="line">
            <a:avLst/>
          </a:prstGeom>
          <a:noFill/>
          <a:ln w="10160">
            <a:solidFill>
              <a:srgbClr val="1C7293">
                <a:alpha val="6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40416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clincoder.cloud  ·  Bhanoji Duppada  ·  AstraZeneca Interview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QC Cockpit Does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2/8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768096"/>
            <a:ext cx="3931920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768096"/>
            <a:ext cx="3931920" cy="54864"/>
          </a:xfrm>
          <a:prstGeom prst="roundRect">
            <a:avLst>
              <a:gd name="adj" fmla="val 166667"/>
            </a:avLst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539496" y="87782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QC Problem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39496" y="1170432"/>
            <a:ext cx="367588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TLF QC is currently tracked in spreadsheets and emails: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structured discrepancy log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sign-off audit trail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progress visibility for management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Discrepancies linked to production tables by convention, not system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creates GxP compliance risk — no proof of independent QC.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498848" y="768096"/>
            <a:ext cx="4233672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98848" y="768096"/>
            <a:ext cx="4233672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1" name="Text 9"/>
          <p:cNvSpPr/>
          <p:nvPr/>
        </p:nvSpPr>
        <p:spPr>
          <a:xfrm>
            <a:off x="4626864" y="87782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QC Cockpit Solution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626864" y="1170432"/>
            <a:ext cx="397764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R Shiny dashboard with 4 tabs: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Overview — QC progress gauges, study-level metrics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Discrepancy Log — filterable reactable, CSV download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Sign-Off — reviewer tracking, programmatic log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Settings — study config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Append-only CSV audit trail. Grounded in CDISC ADaM datasets.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11480" y="2560320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1C7293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59689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C7293"/>
                </a:solidFill>
              </a:rPr>
              <a:t>4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11480" y="309067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Tabs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11480" y="331012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Overview · Log · Sign-Off · Settings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487168" y="2560320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65A82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487168" y="259689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65A82"/>
                </a:solidFill>
              </a:rPr>
              <a:t>CSV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2487168" y="309067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Audit Trail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2487168" y="331012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Append-only sign-off log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4562856" y="2560320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2C39A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4562856" y="259689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2C39A"/>
                </a:solidFill>
              </a:rPr>
              <a:t>ADaM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4562856" y="309067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Data Source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562856" y="331012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CDISC-standard ground truth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6638544" y="2560320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7C3AED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638544" y="259689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7C3AED"/>
                </a:solidFill>
              </a:rPr>
              <a:t>bslib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6638544" y="309067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v5 + Bootstrap 5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638544" y="331012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Modern responsive UI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411480" y="4590288"/>
            <a:ext cx="8321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8A9F"/>
                </a:solidFill>
              </a:rPr>
              <a:t>Live: clincoder.cloud/qc-cockpit  ·  Port 8862  ·  R Shiny + systemd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4-Tab UI Architecture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3/8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224528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 1: Overview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68496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Study-level QC progress. Headline metric cards: tables submitted / QC complete / open discrepancies / closed. Plotly gauge charts for % complete by category. Bar chart showing discrepancy volume by table number.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54880" y="768096"/>
            <a:ext cx="4224528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76809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1" name="Text 9"/>
          <p:cNvSpPr/>
          <p:nvPr/>
        </p:nvSpPr>
        <p:spPr>
          <a:xfrm>
            <a:off x="4882896" y="87782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 2: Discrepancy Log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82896" y="1170432"/>
            <a:ext cx="3968496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reactable of all recorded QC issues. Columns: table, variable, expected, actual, severity, status, assigned-to, date. filterable=TRUE, searchable=TRUE, pageSizeOptions. downloadButton → write.csv to exports/ folder.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688336"/>
            <a:ext cx="4224528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68833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79806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 3: Sign-Off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3090672"/>
            <a:ext cx="3968496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 sign-off workflow. selectInput for table selection, textInput for reviewer name, actionButton to sign off. observeEvent writes new row to data/signoffs.csv (append mode). renderReactable shows sign-off history.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54880" y="2688336"/>
            <a:ext cx="4224528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268833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82896" y="279806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 4: Settings / Help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82896" y="3090672"/>
            <a:ext cx="3968496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configuration. Editable study ID and table list. Tech stack glossary. Variable reference (CDISC ADaM columns used). Version badge.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Flow — Reactive Architecture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4/8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2633472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2633472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 (global scope)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2377440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ADSL &lt;- readRDS('adsl.rds')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ADAE &lt;- readRDS('adae.rds')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&lt;- fromJSON('data/seed.json')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datasets held in global R environment — loaded ONCE when Rscript starts. All sessions share the same data (read-only demo design).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127248" y="768096"/>
            <a:ext cx="2542032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127248" y="768096"/>
            <a:ext cx="254203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3255264" y="87782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Reactive State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255264" y="1170432"/>
            <a:ext cx="2286000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reactiveValues() holds: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discrepancies: data.frame of log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signoffs: data.frame from CSV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study_config: list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observeEvent() for sign-off button → validates input → appends row → updates reactive → UI re-renders.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815584" y="768096"/>
            <a:ext cx="2962656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815584" y="768096"/>
            <a:ext cx="2962656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5943600" y="877824"/>
            <a:ext cx="2706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943600" y="1170432"/>
            <a:ext cx="2706624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renderUI() → metric cards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renderPlotly() → gauge + bar charts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renderReactable() → tables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downloadHandler() → CSV export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outputs invalidate when reactive inputs change — Shiny handles dependency tracking automatically.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47472" y="2724912"/>
            <a:ext cx="8430768" cy="2048256"/>
          </a:xfrm>
          <a:prstGeom prst="roundRect">
            <a:avLst>
              <a:gd name="adj" fmla="val 4464"/>
            </a:avLst>
          </a:prstGeom>
          <a:solidFill>
            <a:srgbClr val="F0F9FB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02920" y="279806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Reactivity flow (Shiny dependency graph):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5488" y="3145536"/>
            <a:ext cx="23774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02920" y="3145536"/>
            <a:ext cx="2322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A2540"/>
                </a:solidFill>
              </a:rPr>
              <a:t>sidebar inputs (arm/grade/seriousness)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2907792" y="3145536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C7293"/>
                </a:solidFill>
              </a:rPr>
              <a:t>→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310128" y="3145536"/>
            <a:ext cx="1828800" cy="384048"/>
          </a:xfrm>
          <a:prstGeom prst="roundRect">
            <a:avLst>
              <a:gd name="adj" fmla="val 14286"/>
            </a:avLst>
          </a:prstGeom>
          <a:solidFill>
            <a:srgbClr val="1C7293">
              <a:alpha val="2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3328416" y="3145536"/>
            <a:ext cx="17922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A2540"/>
                </a:solidFill>
              </a:rPr>
              <a:t>flt_adae() reactive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193792" y="3145536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5A82"/>
                </a:solidFill>
              </a:rPr>
              <a:t>→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614416" y="3145536"/>
            <a:ext cx="301752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641848" y="3145536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4155"/>
                </a:solidFill>
              </a:rPr>
              <a:t>metric cards + SOC bar + grade pie re-render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475488" y="3694176"/>
            <a:ext cx="23774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502920" y="3694176"/>
            <a:ext cx="2322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A2540"/>
                </a:solidFill>
              </a:rPr>
              <a:t>sign-off button click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2907792" y="3694176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C7293"/>
                </a:solidFill>
              </a:rPr>
              <a:t>→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310128" y="3694176"/>
            <a:ext cx="1828800" cy="384048"/>
          </a:xfrm>
          <a:prstGeom prst="roundRect">
            <a:avLst>
              <a:gd name="adj" fmla="val 14286"/>
            </a:avLst>
          </a:prstGeom>
          <a:solidFill>
            <a:srgbClr val="1C7293">
              <a:alpha val="2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328416" y="3694176"/>
            <a:ext cx="17922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A2540"/>
                </a:solidFill>
              </a:rPr>
              <a:t>observeEvent handler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5193792" y="3694176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5A82"/>
                </a:solidFill>
              </a:rPr>
              <a:t>→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614416" y="3694176"/>
            <a:ext cx="301752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5641848" y="3694176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4155"/>
                </a:solidFill>
              </a:rPr>
              <a:t>append CSV + update reactiveValues → table refreshes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475488" y="4242816"/>
            <a:ext cx="23774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502920" y="4242816"/>
            <a:ext cx="2322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A2540"/>
                </a:solidFill>
              </a:rPr>
              <a:t>SOC checkboxes (AE Explorer)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2907792" y="4242816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C7293"/>
                </a:solidFill>
              </a:rPr>
              <a:t>→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3310128" y="4242816"/>
            <a:ext cx="1828800" cy="384048"/>
          </a:xfrm>
          <a:prstGeom prst="roundRect">
            <a:avLst>
              <a:gd name="adj" fmla="val 14286"/>
            </a:avLst>
          </a:prstGeom>
          <a:solidFill>
            <a:srgbClr val="1C7293">
              <a:alpha val="20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3328416" y="4242816"/>
            <a:ext cx="17922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A2540"/>
                </a:solidFill>
              </a:rPr>
              <a:t>ae_flt() reactive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5193792" y="4242816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5A82"/>
                </a:solidFill>
              </a:rPr>
              <a:t>→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5614416" y="4242816"/>
            <a:ext cx="301752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5641848" y="4242816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4155"/>
                </a:solidFill>
              </a:rPr>
              <a:t>reactable re-renders with new row count badge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Sign-Off Workflow &amp; Audit Trail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5/8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Sign-Off Process (Tab 3)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04488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Reviewer selects table from selectInput (dynamically populated)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Enters name in textInput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Clicks 'Sign Off'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observeEvent validates: name non-empty + table not already signed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new_row &lt;- data.frame(table, reviewer, timestamp, status='SIGNED')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write.csv(new_row, 'signoffs.csv', append=TRUE)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Reactive sign-off table refreshes immediately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81728" y="768096"/>
            <a:ext cx="4096512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768096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8778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Trail Properties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9744" y="1170432"/>
            <a:ext cx="384048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append=TRUE (write.csv) → file grows monotonically, no overwrites. Each row immutable once written. Timestamp with Sys.time(). Could be adapted to 21 CFR Part 11 compliant e-signature with: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Cryptographic hash of each row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Login authentication before sign-off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Tamper-evident log (hash chain)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Current: demo/prototype level — not yet Part 11.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633472"/>
            <a:ext cx="4160520" cy="1572768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633472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743200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Discrepancy Severity Model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3035808"/>
            <a:ext cx="3904488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Severity levels in the seed: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Critical — counts don't match (wrong stat)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Major — formatting differs (decimal places)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Minor — footnote wording difference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Observation — suggestion only, no change required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Filtered via checkboxGroupInput in sidebar, applied in ae_flt() reactive.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81728" y="2633472"/>
            <a:ext cx="4096512" cy="1572768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81728" y="2633472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09744" y="27432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CSV Export (downloadHandler)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09744" y="3035808"/>
            <a:ext cx="38404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filename = function() 'ADAE_filtered.csv'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= function(f) write.csv(ae_flt(), f, row.names=FALSE)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pattern on sign-off tab exports full sign-off history. File written to exports/ on server; browser triggers download via HTTP response headers.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bslib v5 UI Framework Deep Dive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6/8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1572768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bslib v5 over shinydashboard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04488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shinydashboard → Bootstrap 3 (deprecated). bslib v5 → Bootstrap 5 natively. page_navbar() replaces navbarPage(). layout_sidebar() replaces sidebarLayout(). card() + card_header() replaces box(). CSS Grid via layout_columns(col_widths=c(3,3,3,3)). No custom CSS for basic layouts.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81728" y="768096"/>
            <a:ext cx="4096512" cy="1572768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768096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8778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bs_theme() configuration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9744" y="1170432"/>
            <a:ext cx="38404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bs_theme(version=5, primary=NAVY, bg=LIGHT, fg='#1E293B', 'navbar-bg'=NAVY, base_font=font_google('Inter'), heading_font=font_google('Inter'), 'card-border-color'='#D8E0E8', 'card-border-radius'='12px', 'card-box-shadow'='0 1px 4px ...'). One call sets the entire visual identity.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487168"/>
            <a:ext cx="4160520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487168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596896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reactable vs DT (DataTables)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2889504"/>
            <a:ext cx="3904488" cy="1106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reactable: React-based, colDef(cell=function(v) div(...)) for custom HTML cells (grade chips, badges). filterable+searchable simultaneously. reactableTheme() for header styles. DT: JavaScript DataTables, uses escape=FALSE + JS callbacks for custom cells — more complex for R-native styling.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81728" y="2487168"/>
            <a:ext cx="4096512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81728" y="2487168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09744" y="2596896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shinycssloaders + shinyjs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09744" y="2889504"/>
            <a:ext cx="3840480" cy="1106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withSpinner(plotlyOutput(...), type=4, color=BLUE) wraps any output in a loading spinner while the reactive re-evaluates — critical for charts that take &gt;0.5s. shinyjs via useShinyjs() in header enables JS-level reset of sidebar inputs (hide/show elements, click buttons programmatically).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Tech Stack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7/8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Language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764792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 4.x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47472" y="12984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2984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UI Framework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764792" y="12984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Shiny + bslib v5 (Bootstrap 5), page_navbar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47472" y="17922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7200" y="17922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Tables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764792" y="17922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reactable (filterable, colDef cell, reactableTheme)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47472" y="228600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" y="22860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Charts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764792" y="22860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plotly (gauge, bar, pie — interactive hover)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77977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57200" y="277977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Spinners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764792" y="277977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shinycssloaders withSpinner()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572000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681728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JS Helpers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989320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shinyjs useShinyjs(), toggleClass, reset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572000" y="12984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681728" y="12984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Data In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989320" y="12984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jsonlite::fromJSON (seed.json), read.csv (signoffs.csv)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72000" y="17922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4681728" y="17922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Data Out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989320" y="17922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write.csv append=TRUE (sign-off), downloadHandler (CSV export)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572000" y="228600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4681728" y="22860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Service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989320" y="22860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systemd Rscript shiny::runApp port 8862, Restart=on-failure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572000" y="277977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681728" y="277977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Proxy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989320" y="277977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nginx /qc-cockpit/ proxy_pass + WebSocket Upgrade headers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 &amp; Roadmap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8/8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1480" y="76809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Current Limitations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09728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Synthetic seed data only — no real discrepancy data, no real ADaM datasets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11480" y="1609344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authentication/access control — publicly accessible URL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11480" y="2121408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6675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database backend — sign-off CSV not ACID-safe under concurrent writes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11480" y="2633472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6675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notification system — reviewers must manually check for new sign-offs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11480" y="3145536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2-tab fixed design — no dynamic study configuration beyond seed.json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11480" y="365760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6675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Not 21 CFR Part 11 compliant — CSV log is not cryptographically tamper-evident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754880" y="768096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Roadmap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109728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0" name="Text 18"/>
          <p:cNvSpPr/>
          <p:nvPr/>
        </p:nvSpPr>
        <p:spPr>
          <a:xfrm>
            <a:off x="50109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PostgreSQL backend for ACID-safe concurrent sign-off writes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754880" y="1609344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50109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Role-based authentication (reviewer vs QC lead vs read-only)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754880" y="2121408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50109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Email/Slack notifications when new discrepancies are logged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54880" y="2633472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50109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Integration with TLF Studio — auto-import generated table metadata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754880" y="3145536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50109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Cryptographic hash chain for tamper-evident Part 11 audit trail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754880" y="365760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0" name="Text 28"/>
          <p:cNvSpPr/>
          <p:nvPr/>
        </p:nvSpPr>
        <p:spPr>
          <a:xfrm>
            <a:off x="50109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PDF sign-off report generation (openpyxl or rmarkdown)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11480" y="4572000"/>
            <a:ext cx="8321040" cy="384048"/>
          </a:xfrm>
          <a:prstGeom prst="roundRect">
            <a:avLst>
              <a:gd name="adj" fmla="val 19048"/>
            </a:avLst>
          </a:prstGeom>
          <a:solidFill>
            <a:srgbClr val="0A2540"/>
          </a:solidFill>
          <a:ln/>
        </p:spPr>
      </p:sp>
      <p:sp>
        <p:nvSpPr>
          <p:cNvPr id="32" name="Text 30"/>
          <p:cNvSpPr/>
          <p:nvPr/>
        </p:nvSpPr>
        <p:spPr>
          <a:xfrm>
            <a:off x="411480" y="4572000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AF4F8"/>
                </a:solidFill>
              </a:rPr>
              <a:t>All tools live at clincoder.cloud  ·  All data synthetic  ·  Bhanoji Duppada  · 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Bhanoji Duppada</dc:creator>
  <cp:lastModifiedBy>Bhanoji Duppada</cp:lastModifiedBy>
  <cp:revision>1</cp:revision>
  <dcterms:created xsi:type="dcterms:W3CDTF">2026-06-13T18:43:21Z</dcterms:created>
  <dcterms:modified xsi:type="dcterms:W3CDTF">2026-06-13T18:43:21Z</dcterms:modified>
</cp:coreProperties>
</file>