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640080" y="640080"/>
            <a:ext cx="914400" cy="914400"/>
          </a:xfrm>
          <a:prstGeom prst="roundRect">
            <a:avLst>
              <a:gd name="adj" fmla="val 8000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1248" y="841248"/>
            <a:ext cx="512064" cy="51206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58368" y="18288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spc="4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SYSTEM ARCHITECTURE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03504" y="2286000"/>
            <a:ext cx="10972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RTF QC Workbench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640080" y="320040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Independent double-programming, automated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640080" y="4023360"/>
            <a:ext cx="8686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 independently re-derives every table count from ADaM and compares it cell by cell to the production RTF, with subject-level drill-down on every discrepancy.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40080" y="566928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https://skills.learnhub101.com/rtfqc/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Automated reconciliation for clinical TLFs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each table, Python reads ADaM, applies the same logic independently, compares cell by cell to the production RTF. Green = match; any discrepancy shows the exact subjects that differ.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5276" y="3214116"/>
            <a:ext cx="384048" cy="38404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41248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Independent QC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841248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 re-derives from ADaM, not SAS code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419856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694176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052" y="3214116"/>
            <a:ext cx="384048" cy="38404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21024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Subject drill-down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3621024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 records shown on every mismatch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99632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73952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4828" y="3214116"/>
            <a:ext cx="384048" cy="384048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Reconciliation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6400800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fintech transaction matching for clinical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8979408" y="2834640"/>
            <a:ext cx="2670048" cy="2926080"/>
          </a:xfrm>
          <a:prstGeom prst="roundRect">
            <a:avLst>
              <a:gd name="adj" fmla="val 205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253728" y="306324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04604" y="3214116"/>
            <a:ext cx="384048" cy="384048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80576" y="3886200"/>
            <a:ext cx="2331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Synthetic &amp; safe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9180576" y="4297680"/>
            <a:ext cx="2331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B72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QC-DEMO — no real study content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ALL CONNECTS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QC request flow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1463040" y="1554480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627632" y="1655064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333" y="1775765"/>
            <a:ext cx="307238" cy="30723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377440" y="1600200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Browser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5212080" y="1600200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Searchable table list with pass/fail</a:t>
            </a:r>
            <a:endParaRPr lang="en-US" sz="11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2331720"/>
            <a:ext cx="274320" cy="256032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1463040" y="2578608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7"/>
          <p:cNvSpPr/>
          <p:nvPr/>
        </p:nvSpPr>
        <p:spPr>
          <a:xfrm>
            <a:off x="1627632" y="2679192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8333" y="2799893"/>
            <a:ext cx="307238" cy="30723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377440" y="2624328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nginx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5212080" y="2624328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skills.learnhub101.com/rtfqc/</a:t>
            </a:r>
            <a:endParaRPr lang="en-US" sz="1150" dirty="0"/>
          </a:p>
        </p:txBody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0" y="3355848"/>
            <a:ext cx="274320" cy="256032"/>
          </a:xfrm>
          <a:prstGeom prst="rect">
            <a:avLst/>
          </a:prstGeom>
        </p:spPr>
      </p:pic>
      <p:sp>
        <p:nvSpPr>
          <p:cNvPr id="16" name="Shape 10"/>
          <p:cNvSpPr/>
          <p:nvPr/>
        </p:nvSpPr>
        <p:spPr>
          <a:xfrm>
            <a:off x="1463040" y="3602736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065A82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7" name="Shape 11"/>
          <p:cNvSpPr/>
          <p:nvPr/>
        </p:nvSpPr>
        <p:spPr>
          <a:xfrm>
            <a:off x="1627632" y="3703320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333" y="3824021"/>
            <a:ext cx="307238" cy="30723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2377440" y="3648456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FastAPI (Python)</a:t>
            </a:r>
            <a:endParaRPr lang="en-US" sz="1500" dirty="0"/>
          </a:p>
        </p:txBody>
      </p:sp>
      <p:sp>
        <p:nvSpPr>
          <p:cNvPr id="20" name="Text 13"/>
          <p:cNvSpPr/>
          <p:nvPr/>
        </p:nvSpPr>
        <p:spPr>
          <a:xfrm>
            <a:off x="5212080" y="3648456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Re-derives counts, compares to production</a:t>
            </a:r>
            <a:endParaRPr lang="en-US" sz="1150" dirty="0"/>
          </a:p>
        </p:txBody>
      </p:sp>
      <p:pic>
        <p:nvPicPr>
          <p:cNvPr id="2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5040" y="4379976"/>
            <a:ext cx="274320" cy="256032"/>
          </a:xfrm>
          <a:prstGeom prst="rect">
            <a:avLst/>
          </a:prstGeom>
        </p:spPr>
      </p:pic>
      <p:sp>
        <p:nvSpPr>
          <p:cNvPr id="22" name="Shape 14"/>
          <p:cNvSpPr/>
          <p:nvPr/>
        </p:nvSpPr>
        <p:spPr>
          <a:xfrm>
            <a:off x="1463040" y="4626864"/>
            <a:ext cx="9235440" cy="749808"/>
          </a:xfrm>
          <a:prstGeom prst="roundRect">
            <a:avLst>
              <a:gd name="adj" fmla="val 7317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3" name="Shape 15"/>
          <p:cNvSpPr/>
          <p:nvPr/>
        </p:nvSpPr>
        <p:spPr>
          <a:xfrm>
            <a:off x="1627632" y="4727448"/>
            <a:ext cx="548640" cy="548640"/>
          </a:xfrm>
          <a:prstGeom prst="roundRect">
            <a:avLst>
              <a:gd name="adj" fmla="val 13333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333" y="4848149"/>
            <a:ext cx="307238" cy="307238"/>
          </a:xfrm>
          <a:prstGeom prst="rect">
            <a:avLst/>
          </a:prstGeom>
        </p:spPr>
      </p:pic>
      <p:sp>
        <p:nvSpPr>
          <p:cNvPr id="25" name="Text 16"/>
          <p:cNvSpPr/>
          <p:nvPr/>
        </p:nvSpPr>
        <p:spPr>
          <a:xfrm>
            <a:off x="2377440" y="4672584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ADaM + SQLite</a:t>
            </a:r>
            <a:endParaRPr lang="en-US" sz="1500" dirty="0"/>
          </a:p>
        </p:txBody>
      </p:sp>
      <p:sp>
        <p:nvSpPr>
          <p:cNvPr id="26" name="Text 17"/>
          <p:cNvSpPr/>
          <p:nvPr/>
        </p:nvSpPr>
        <p:spPr>
          <a:xfrm>
            <a:off x="5212080" y="4672584"/>
            <a:ext cx="53492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Subject records and RTF reference values</a:t>
            </a:r>
            <a:endParaRPr lang="en-US" sz="1150" dirty="0"/>
          </a:p>
        </p:txBody>
      </p:sp>
      <p:sp>
        <p:nvSpPr>
          <p:cNvPr id="27" name="Text 18"/>
          <p:cNvSpPr/>
          <p:nvPr/>
        </p:nvSpPr>
        <p:spPr>
          <a:xfrm>
            <a:off x="1463040" y="6355080"/>
            <a:ext cx="9235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check: ADaM → count → compare vs RTF → pass/fail + subject trace.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TECHNOLOGY MODEL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roles in QC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640080" y="146304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technology handles a specific part of reconciliation.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2057400"/>
            <a:ext cx="3584448" cy="109728"/>
          </a:xfrm>
          <a:prstGeom prst="roundRect">
            <a:avLst/>
          </a:prstGeom>
          <a:solidFill>
            <a:srgbClr val="00A896"/>
          </a:solidFill>
          <a:ln/>
        </p:spPr>
      </p:sp>
      <p:sp>
        <p:nvSpPr>
          <p:cNvPr id="7" name="Shape 5"/>
          <p:cNvSpPr/>
          <p:nvPr/>
        </p:nvSpPr>
        <p:spPr>
          <a:xfrm>
            <a:off x="914400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5393" y="2502713"/>
            <a:ext cx="435254" cy="435254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874520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Python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1892808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QC engine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914400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Reads ADaM, re-derives counts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Cell-by-cell comparison to RTF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Subject-level drill-down detail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4334256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3" name="Shape 10"/>
          <p:cNvSpPr/>
          <p:nvPr/>
        </p:nvSpPr>
        <p:spPr>
          <a:xfrm>
            <a:off x="4334256" y="2057400"/>
            <a:ext cx="3584448" cy="109728"/>
          </a:xfrm>
          <a:prstGeom prst="roundRect">
            <a:avLst/>
          </a:prstGeom>
          <a:solidFill>
            <a:srgbClr val="065A82"/>
          </a:solidFill>
          <a:ln/>
        </p:spPr>
      </p:sp>
      <p:sp>
        <p:nvSpPr>
          <p:cNvPr id="14" name="Shape 11"/>
          <p:cNvSpPr/>
          <p:nvPr/>
        </p:nvSpPr>
        <p:spPr>
          <a:xfrm>
            <a:off x="4608576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569" y="2502713"/>
            <a:ext cx="435254" cy="435254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568696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SAS</a:t>
            </a:r>
            <a:endParaRPr lang="en-US" sz="2600" dirty="0"/>
          </a:p>
        </p:txBody>
      </p:sp>
      <p:sp>
        <p:nvSpPr>
          <p:cNvPr id="17" name="Text 13"/>
          <p:cNvSpPr/>
          <p:nvPr/>
        </p:nvSpPr>
        <p:spPr>
          <a:xfrm>
            <a:off x="5586984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Production side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4608576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Produced the original tables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Programs ship as deliverable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QC validates independently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8028432" y="2057400"/>
            <a:ext cx="3584448" cy="4023360"/>
          </a:xfrm>
          <a:prstGeom prst="roundRect">
            <a:avLst>
              <a:gd name="adj" fmla="val 153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8028432" y="2057400"/>
            <a:ext cx="3584448" cy="109728"/>
          </a:xfrm>
          <a:prstGeom prst="roundRect">
            <a:avLst/>
          </a:prstGeom>
          <a:solidFill>
            <a:srgbClr val="1C7293"/>
          </a:solidFill>
          <a:ln/>
        </p:spPr>
      </p:sp>
      <p:sp>
        <p:nvSpPr>
          <p:cNvPr id="21" name="Shape 17"/>
          <p:cNvSpPr/>
          <p:nvPr/>
        </p:nvSpPr>
        <p:spPr>
          <a:xfrm>
            <a:off x="8302752" y="2331720"/>
            <a:ext cx="777240" cy="777240"/>
          </a:xfrm>
          <a:prstGeom prst="roundRect">
            <a:avLst>
              <a:gd name="adj" fmla="val 9412"/>
            </a:avLst>
          </a:prstGeom>
          <a:solidFill>
            <a:srgbClr val="0B3A4A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3745" y="2502713"/>
            <a:ext cx="435254" cy="435254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9262872" y="2331720"/>
            <a:ext cx="2194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SQLite</a:t>
            </a:r>
            <a:endParaRPr lang="en-US" sz="2600" dirty="0"/>
          </a:p>
        </p:txBody>
      </p:sp>
      <p:sp>
        <p:nvSpPr>
          <p:cNvPr id="24" name="Text 19"/>
          <p:cNvSpPr/>
          <p:nvPr/>
        </p:nvSpPr>
        <p:spPr>
          <a:xfrm>
            <a:off x="9281160" y="278892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i="1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Comparison layer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8302752" y="3291840"/>
            <a:ext cx="306324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Pre-parsed RTF reference values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ADaM subject records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 look-up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Example: checking a demographics table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68680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33638" y="2021190"/>
            <a:ext cx="419892" cy="41989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 · Open table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1828800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Table 14.1.1 from the searchable list.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181344" y="155448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09944" y="185623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4902" y="2021190"/>
            <a:ext cx="419892" cy="41989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75564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 · Python re-derives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7370064" y="212140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Reads ADSL, applies population filter, counts by category.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0080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68680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638" y="3575670"/>
            <a:ext cx="419892" cy="41989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 · Compare to RTF</a:t>
            </a:r>
            <a:endParaRPr lang="en-US" sz="1600" dirty="0"/>
          </a:p>
        </p:txBody>
      </p:sp>
      <p:sp>
        <p:nvSpPr>
          <p:cNvPr id="18" name="Text 13"/>
          <p:cNvSpPr/>
          <p:nvPr/>
        </p:nvSpPr>
        <p:spPr>
          <a:xfrm>
            <a:off x="1828800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Each cell compared to production RTF value.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6181344" y="310896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09944" y="341071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4902" y="3575670"/>
            <a:ext cx="419892" cy="41989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331012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 · Verdict</a:t>
            </a:r>
            <a:endParaRPr lang="en-US" sz="1600" dirty="0"/>
          </a:p>
        </p:txBody>
      </p:sp>
      <p:sp>
        <p:nvSpPr>
          <p:cNvPr id="23" name="Text 17"/>
          <p:cNvSpPr/>
          <p:nvPr/>
        </p:nvSpPr>
        <p:spPr>
          <a:xfrm>
            <a:off x="7370064" y="367588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Green = match; red = discrepancy with count shown.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>
            <a:off x="640080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868680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638" y="5130150"/>
            <a:ext cx="419892" cy="41989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1828800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 · Drill down</a:t>
            </a:r>
            <a:endParaRPr lang="en-US" sz="1600" dirty="0"/>
          </a:p>
        </p:txBody>
      </p:sp>
      <p:sp>
        <p:nvSpPr>
          <p:cNvPr id="28" name="Text 21"/>
          <p:cNvSpPr/>
          <p:nvPr/>
        </p:nvSpPr>
        <p:spPr>
          <a:xfrm>
            <a:off x="1828800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Click red cell → see exact subject IDs.</a:t>
            </a:r>
            <a:endParaRPr lang="en-US" sz="1150" dirty="0"/>
          </a:p>
        </p:txBody>
      </p:sp>
      <p:sp>
        <p:nvSpPr>
          <p:cNvPr id="29" name="Shape 22"/>
          <p:cNvSpPr/>
          <p:nvPr/>
        </p:nvSpPr>
        <p:spPr>
          <a:xfrm>
            <a:off x="6181344" y="4663440"/>
            <a:ext cx="5367528" cy="13716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6409944" y="4965192"/>
            <a:ext cx="749808" cy="749808"/>
          </a:xfrm>
          <a:prstGeom prst="roundRect">
            <a:avLst>
              <a:gd name="adj" fmla="val 9756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3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74902" y="5130150"/>
            <a:ext cx="419892" cy="41989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7370064" y="4864608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 · Audit trace</a:t>
            </a:r>
            <a:endParaRPr lang="en-US" sz="1600" dirty="0"/>
          </a:p>
        </p:txBody>
      </p:sp>
      <p:sp>
        <p:nvSpPr>
          <p:cNvPr id="33" name="Text 25"/>
          <p:cNvSpPr/>
          <p:nvPr/>
        </p:nvSpPr>
        <p:spPr>
          <a:xfrm>
            <a:off x="7370064" y="5230368"/>
            <a:ext cx="40690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Table, cells, subjects, pass/fail — all logged.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371600"/>
          </a:xfrm>
          <a:prstGeom prst="rect">
            <a:avLst/>
          </a:prstGeom>
          <a:solidFill>
            <a:srgbClr val="0B3A4A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29260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KEY FEATURES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640080" y="548640"/>
            <a:ext cx="10881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workbench provides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640080" y="1691640"/>
            <a:ext cx="539496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Searchable table list with status badges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Pass/fail per cell, expected vs derived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Subject-level drill-down on mismatch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'How QC Works' help tab</a:t>
            </a:r>
            <a:endParaRPr lang="en-US" sz="13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3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data synthetic — QC-DEMO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355080" y="1691640"/>
            <a:ext cx="5193792" cy="3200400"/>
          </a:xfrm>
          <a:prstGeom prst="roundRect">
            <a:avLst>
              <a:gd name="adj" fmla="val 1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6583680" y="18745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 THE HOOD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6583680" y="2212848"/>
            <a:ext cx="475488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ADaM read from SQLite for speed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Population → row → column → count → compare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Subject sets stored for instant drill-down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Reconciliation model from fintech</a:t>
            </a:r>
            <a:endParaRPr lang="en-US" sz="1200" dirty="0"/>
          </a:p>
          <a:p>
            <a:pPr marL="165100" indent="-165100">
              <a:lnSpc>
                <a:spcPct val="110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Lightweight — runs in browser during QC meeting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40080" y="5120640"/>
            <a:ext cx="10908792" cy="1097280"/>
          </a:xfrm>
          <a:prstGeom prst="roundRect">
            <a:avLst>
              <a:gd name="adj" fmla="val 4167"/>
            </a:avLst>
          </a:prstGeom>
          <a:solidFill>
            <a:srgbClr val="E8F0F2"/>
          </a:solidFill>
          <a:ln/>
        </p:spPr>
      </p:sp>
      <p:sp>
        <p:nvSpPr>
          <p:cNvPr id="10" name="Text 8"/>
          <p:cNvSpPr/>
          <p:nvPr/>
        </p:nvSpPr>
        <p:spPr>
          <a:xfrm>
            <a:off x="868680" y="5257800"/>
            <a:ext cx="4572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0B3A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POWERED BY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868680" y="5532120"/>
            <a:ext cx="10424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Python (FastAPI, pandas, SQLite) · RTF parser · ADaM re-derivation · nginx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57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1C729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 PRINCIPLES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7315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makes this production-grade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14400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5334" y="2035454"/>
            <a:ext cx="409651" cy="409651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Independent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932688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Derives from data, not from SAS code.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6181344" y="160020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55664" y="187452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598" y="2035454"/>
            <a:ext cx="409651" cy="40965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70064" y="192024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Show evidence</a:t>
            </a:r>
            <a:endParaRPr lang="en-US" sz="1700" dirty="0"/>
          </a:p>
        </p:txBody>
      </p:sp>
      <p:sp>
        <p:nvSpPr>
          <p:cNvPr id="13" name="Text 9"/>
          <p:cNvSpPr/>
          <p:nvPr/>
        </p:nvSpPr>
        <p:spPr>
          <a:xfrm>
            <a:off x="6473952" y="269748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Exact subjects on every mismatch.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640080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14400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334" y="4275734"/>
            <a:ext cx="409651" cy="40965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Reconciliation</a:t>
            </a:r>
            <a:endParaRPr lang="en-US" sz="1700" dirty="0"/>
          </a:p>
        </p:txBody>
      </p:sp>
      <p:sp>
        <p:nvSpPr>
          <p:cNvPr id="18" name="Text 13"/>
          <p:cNvSpPr/>
          <p:nvPr/>
        </p:nvSpPr>
        <p:spPr>
          <a:xfrm>
            <a:off x="932688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Expected vs actual with audit trail.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6181344" y="3840480"/>
            <a:ext cx="5367528" cy="201168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455664" y="4114800"/>
            <a:ext cx="731520" cy="731520"/>
          </a:xfrm>
          <a:prstGeom prst="roundRect">
            <a:avLst>
              <a:gd name="adj" fmla="val 10000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6598" y="4275734"/>
            <a:ext cx="409651" cy="409651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370064" y="4160520"/>
            <a:ext cx="4023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3A4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Synthetic &amp; safe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6473952" y="493776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QC-DEMO, no real patients.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3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65A8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48640"/>
            <a:ext cx="10058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00A89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ONE SENTENCE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40080" y="914400"/>
            <a:ext cx="106070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Python re-derives every table count from ADaM and reconciles cell by cell against the production RTF — multi-day QC in minutes.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655064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5882" y="292973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Independent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data, not SAS code</a:t>
            </a:r>
            <a:endParaRPr lang="en-US" sz="1050" dirty="0"/>
          </a:p>
        </p:txBody>
      </p:sp>
      <p:sp>
        <p:nvSpPr>
          <p:cNvPr id="10" name="Shape 7"/>
          <p:cNvSpPr/>
          <p:nvPr/>
        </p:nvSpPr>
        <p:spPr>
          <a:xfrm>
            <a:off x="3419856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434840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58" y="2929738"/>
            <a:ext cx="358445" cy="358445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511296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Drill-down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584448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Subject-level detail</a:t>
            </a:r>
            <a:endParaRPr lang="en-US" sz="1050" dirty="0"/>
          </a:p>
        </p:txBody>
      </p:sp>
      <p:sp>
        <p:nvSpPr>
          <p:cNvPr id="15" name="Shape 11"/>
          <p:cNvSpPr/>
          <p:nvPr/>
        </p:nvSpPr>
        <p:spPr>
          <a:xfrm>
            <a:off x="6199632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214616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5434" y="2929738"/>
            <a:ext cx="358445" cy="358445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291072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Reconciliation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364224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Fintech-style matching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8979408" y="2560320"/>
            <a:ext cx="2670048" cy="1828800"/>
          </a:xfrm>
          <a:prstGeom prst="roundRect">
            <a:avLst>
              <a:gd name="adj" fmla="val 3000"/>
            </a:avLst>
          </a:prstGeom>
          <a:solidFill>
            <a:srgbClr val="123A4D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9994392" y="2788920"/>
            <a:ext cx="640080" cy="640080"/>
          </a:xfrm>
          <a:prstGeom prst="roundRect">
            <a:avLst>
              <a:gd name="adj" fmla="val 11429"/>
            </a:avLst>
          </a:prstGeom>
          <a:solidFill>
            <a:srgbClr val="1C7293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5210" y="2929738"/>
            <a:ext cx="358445" cy="358445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070848" y="3520440"/>
            <a:ext cx="24871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Audit-ready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144000" y="3840480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check traced</a:t>
            </a:r>
            <a:endParaRPr lang="en-US" sz="1050" dirty="0"/>
          </a:p>
        </p:txBody>
      </p:sp>
      <p:sp>
        <p:nvSpPr>
          <p:cNvPr id="25" name="Shape 19"/>
          <p:cNvSpPr/>
          <p:nvPr/>
        </p:nvSpPr>
        <p:spPr>
          <a:xfrm>
            <a:off x="640080" y="4800600"/>
            <a:ext cx="10908792" cy="1280160"/>
          </a:xfrm>
          <a:prstGeom prst="roundRect">
            <a:avLst>
              <a:gd name="adj" fmla="val 4286"/>
            </a:avLst>
          </a:prstGeom>
          <a:solidFill>
            <a:srgbClr val="00A896"/>
          </a:solidFill>
          <a:ln/>
          <a:effectLst>
            <a:outerShdw sx="100000" sy="100000" kx="0" ky="0" algn="bl" rotWithShape="0" blurRad="114300" dist="38100" dir="5400000">
              <a:srgbClr val="0C2430">
                <a:alpha val="12000"/>
              </a:srgbClr>
            </a:outerShdw>
          </a:effectLst>
        </p:spPr>
      </p:sp>
      <p:sp>
        <p:nvSpPr>
          <p:cNvPr id="26" name="Text 20"/>
          <p:cNvSpPr/>
          <p:nvPr/>
        </p:nvSpPr>
        <p:spPr>
          <a:xfrm>
            <a:off x="1737360" y="4800600"/>
            <a:ext cx="9601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C24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 it live  ·  </a:t>
            </a:r>
            <a:pPr indent="0" marL="0">
              <a:buNone/>
            </a:pPr>
            <a:r>
              <a:rPr lang="en-US" sz="1700" b="1" dirty="0">
                <a:solidFill>
                  <a:srgbClr val="04313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skills.learnhub101.com/rtfqc/</a:t>
            </a:r>
            <a:endParaRPr lang="en-US" sz="1700" dirty="0"/>
          </a:p>
        </p:txBody>
      </p:sp>
      <p:sp>
        <p:nvSpPr>
          <p:cNvPr id="27" name="Text 21"/>
          <p:cNvSpPr/>
          <p:nvPr/>
        </p:nvSpPr>
        <p:spPr>
          <a:xfrm>
            <a:off x="640080" y="6263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Bhanoji Duppada  ·  bhanoji.d@gmail.com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RTF QC Workbench</dc:title>
  <dc:subject>PptxGenJS Presentation</dc:subject>
  <dc:creator>Bhanoji Duppada</dc:creator>
  <cp:lastModifiedBy>Bhanoji Duppada</cp:lastModifiedBy>
  <cp:revision>1</cp:revision>
  <dcterms:created xsi:type="dcterms:W3CDTF">2026-06-11T14:24:31Z</dcterms:created>
  <dcterms:modified xsi:type="dcterms:W3CDTF">2026-06-11T14:24:31Z</dcterms:modified>
</cp:coreProperties>
</file>