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Lst>
  <p:notesMasterIdLst>
    <p:notesMasterId r:id="rId10"/>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notesMaster" Target="notesMasters/notesMaster1.xml"/><Relationship Id="rId11" Type="http://schemas.openxmlformats.org/officeDocument/2006/relationships/presProps" Target="presProps.xml"/><Relationship Id="rId12" Type="http://schemas.openxmlformats.org/officeDocument/2006/relationships/viewProps" Target="viewProps.xml"/><Relationship Id="rId13" Type="http://schemas.openxmlformats.org/officeDocument/2006/relationships/theme" Target="theme/theme1.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slideLayout" Target="../slideLayouts/slideLayout1.xml"/><Relationship Id="rId6"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image" Target="../media/image-3-5.png"/><Relationship Id="rId6" Type="http://schemas.openxmlformats.org/officeDocument/2006/relationships/image" Target="../media/image-3-6.png"/><Relationship Id="rId7" Type="http://schemas.openxmlformats.org/officeDocument/2006/relationships/image" Target="../media/image-3-7.png"/><Relationship Id="rId8" Type="http://schemas.openxmlformats.org/officeDocument/2006/relationships/image" Target="../media/image-3-8.png"/><Relationship Id="rId9" Type="http://schemas.openxmlformats.org/officeDocument/2006/relationships/image" Target="../media/image-3-9.png"/><Relationship Id="rId10" Type="http://schemas.openxmlformats.org/officeDocument/2006/relationships/slideLayout" Target="../slideLayouts/slideLayout1.xml"/><Relationship Id="rId11"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slideLayout" Target="../slideLayouts/slideLayout1.xml"/><Relationship Id="rId5"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image" Target="../media/image-5-5.png"/><Relationship Id="rId6" Type="http://schemas.openxmlformats.org/officeDocument/2006/relationships/image" Target="../media/image-5-6.png"/><Relationship Id="rId7" Type="http://schemas.openxmlformats.org/officeDocument/2006/relationships/slideLayout" Target="../slideLayouts/slideLayout1.xml"/><Relationship Id="rId8"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image" Target="../media/image-7-4.png"/><Relationship Id="rId5" Type="http://schemas.openxmlformats.org/officeDocument/2006/relationships/slideLayout" Target="../slideLayouts/slideLayout1.xml"/><Relationship Id="rId6"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image" Target="../media/image-8-4.png"/><Relationship Id="rId5" Type="http://schemas.openxmlformats.org/officeDocument/2006/relationships/slideLayout" Target="../slideLayouts/slideLayout1.xml"/><Relationship Id="rId6"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B3A4A"/>
        </a:solidFill>
      </p:bgPr>
    </p:bg>
    <p:spTree>
      <p:nvGrpSpPr>
        <p:cNvPr id="1" name=""/>
        <p:cNvGrpSpPr/>
        <p:nvPr/>
      </p:nvGrpSpPr>
      <p:grpSpPr>
        <a:xfrm>
          <a:off x="0" y="0"/>
          <a:ext cx="0" cy="0"/>
          <a:chOff x="0" y="0"/>
          <a:chExt cx="0" cy="0"/>
        </a:xfrm>
      </p:grpSpPr>
      <p:sp>
        <p:nvSpPr>
          <p:cNvPr id="2" name="Shape 0"/>
          <p:cNvSpPr/>
          <p:nvPr/>
        </p:nvSpPr>
        <p:spPr>
          <a:xfrm>
            <a:off x="8778240" y="-2011680"/>
            <a:ext cx="5943600" cy="5943600"/>
          </a:xfrm>
          <a:prstGeom prst="ellipse">
            <a:avLst/>
          </a:prstGeom>
          <a:solidFill>
            <a:srgbClr val="065A82">
              <a:alpha val="45000"/>
            </a:srgbClr>
          </a:solidFill>
          <a:ln/>
        </p:spPr>
      </p:sp>
      <p:sp>
        <p:nvSpPr>
          <p:cNvPr id="3" name="Shape 1"/>
          <p:cNvSpPr/>
          <p:nvPr/>
        </p:nvSpPr>
        <p:spPr>
          <a:xfrm>
            <a:off x="640080" y="640080"/>
            <a:ext cx="914400" cy="914400"/>
          </a:xfrm>
          <a:prstGeom prst="roundRect">
            <a:avLst>
              <a:gd name="adj" fmla="val 8000"/>
            </a:avLst>
          </a:prstGeom>
          <a:solidFill>
            <a:srgbClr val="065A82"/>
          </a:solidFill>
          <a:ln/>
          <a:effectLst>
            <a:outerShdw sx="100000" sy="100000" kx="0" ky="0" algn="bl" rotWithShape="0" blurRad="114300" dist="38100" dir="5400000">
              <a:srgbClr val="0C2430">
                <a:alpha val="12000"/>
              </a:srgbClr>
            </a:outerShdw>
          </a:effectLst>
        </p:spPr>
      </p:sp>
      <p:pic>
        <p:nvPicPr>
          <p:cNvPr id="4" name="Image 0" descr="preencoded.png">    </p:cNvPr>
          <p:cNvPicPr>
            <a:picLocks noChangeAspect="1"/>
          </p:cNvPicPr>
          <p:nvPr/>
        </p:nvPicPr>
        <p:blipFill>
          <a:blip r:embed="rId1"/>
          <a:stretch>
            <a:fillRect/>
          </a:stretch>
        </p:blipFill>
        <p:spPr>
          <a:xfrm>
            <a:off x="841248" y="841248"/>
            <a:ext cx="512064" cy="512064"/>
          </a:xfrm>
          <a:prstGeom prst="rect">
            <a:avLst/>
          </a:prstGeom>
        </p:spPr>
      </p:pic>
      <p:sp>
        <p:nvSpPr>
          <p:cNvPr id="5" name="Text 2"/>
          <p:cNvSpPr/>
          <p:nvPr/>
        </p:nvSpPr>
        <p:spPr>
          <a:xfrm>
            <a:off x="658368" y="1828800"/>
            <a:ext cx="10058400" cy="365760"/>
          </a:xfrm>
          <a:prstGeom prst="rect">
            <a:avLst/>
          </a:prstGeom>
          <a:noFill/>
          <a:ln/>
        </p:spPr>
        <p:txBody>
          <a:bodyPr wrap="square" rtlCol="0" anchor="ctr"/>
          <a:lstStyle/>
          <a:p>
            <a:pPr indent="0" marL="0">
              <a:buNone/>
            </a:pPr>
            <a:r>
              <a:rPr lang="en-US" sz="1500" b="1" spc="400" kern="0" dirty="0">
                <a:solidFill>
                  <a:srgbClr val="00A896"/>
                </a:solidFill>
                <a:latin typeface="Arial" pitchFamily="34" charset="0"/>
                <a:ea typeface="Arial" pitchFamily="34" charset="-122"/>
                <a:cs typeface="Arial" pitchFamily="34" charset="-120"/>
              </a:rPr>
              <a:t>SYSTEM ARCHITECTURE</a:t>
            </a:r>
            <a:endParaRPr lang="en-US" sz="1500" dirty="0"/>
          </a:p>
        </p:txBody>
      </p:sp>
      <p:sp>
        <p:nvSpPr>
          <p:cNvPr id="6" name="Text 3"/>
          <p:cNvSpPr/>
          <p:nvPr/>
        </p:nvSpPr>
        <p:spPr>
          <a:xfrm>
            <a:off x="603504" y="2286000"/>
            <a:ext cx="10972800" cy="822960"/>
          </a:xfrm>
          <a:prstGeom prst="rect">
            <a:avLst/>
          </a:prstGeom>
          <a:noFill/>
          <a:ln/>
        </p:spPr>
        <p:txBody>
          <a:bodyPr wrap="square" rtlCol="0" anchor="ctr"/>
          <a:lstStyle/>
          <a:p>
            <a:pPr indent="0" marL="0">
              <a:buNone/>
            </a:pPr>
            <a:r>
              <a:rPr lang="en-US" sz="3600" b="1" dirty="0">
                <a:solidFill>
                  <a:srgbClr val="FFFFFF"/>
                </a:solidFill>
                <a:latin typeface="Cambria" pitchFamily="34" charset="0"/>
                <a:ea typeface="Cambria" pitchFamily="34" charset="-122"/>
                <a:cs typeface="Cambria" pitchFamily="34" charset="-120"/>
              </a:rPr>
              <a:t>SDTM Automation Agent</a:t>
            </a:r>
            <a:endParaRPr lang="en-US" sz="3600" dirty="0"/>
          </a:p>
        </p:txBody>
      </p:sp>
      <p:sp>
        <p:nvSpPr>
          <p:cNvPr id="7" name="Text 4"/>
          <p:cNvSpPr/>
          <p:nvPr/>
        </p:nvSpPr>
        <p:spPr>
          <a:xfrm>
            <a:off x="640080" y="3200400"/>
            <a:ext cx="10515600" cy="548640"/>
          </a:xfrm>
          <a:prstGeom prst="rect">
            <a:avLst/>
          </a:prstGeom>
          <a:noFill/>
          <a:ln/>
        </p:spPr>
        <p:txBody>
          <a:bodyPr wrap="square" rtlCol="0" anchor="ctr"/>
          <a:lstStyle/>
          <a:p>
            <a:pPr indent="0" marL="0">
              <a:buNone/>
            </a:pPr>
            <a:r>
              <a:rPr lang="en-US" sz="1800" i="1" dirty="0">
                <a:solidFill>
                  <a:srgbClr val="CADCFC"/>
                </a:solidFill>
                <a:latin typeface="Cambria" pitchFamily="34" charset="0"/>
                <a:ea typeface="Cambria" pitchFamily="34" charset="-122"/>
                <a:cs typeface="Cambria" pitchFamily="34" charset="-120"/>
              </a:rPr>
              <a:t>6-agent pipeline: raw data → 8 SDTM datasets + SAS + MCP</a:t>
            </a:r>
            <a:endParaRPr lang="en-US" sz="1800" dirty="0"/>
          </a:p>
        </p:txBody>
      </p:sp>
      <p:sp>
        <p:nvSpPr>
          <p:cNvPr id="8" name="Text 5"/>
          <p:cNvSpPr/>
          <p:nvPr/>
        </p:nvSpPr>
        <p:spPr>
          <a:xfrm>
            <a:off x="640080" y="4023360"/>
            <a:ext cx="8686800" cy="1097280"/>
          </a:xfrm>
          <a:prstGeom prst="rect">
            <a:avLst/>
          </a:prstGeom>
          <a:noFill/>
          <a:ln/>
        </p:spPr>
        <p:txBody>
          <a:bodyPr wrap="square" rtlCol="0" anchor="ctr"/>
          <a:lstStyle/>
          <a:p>
            <a:pPr indent="0" marL="0">
              <a:lnSpc>
                <a:spcPct val="130000"/>
              </a:lnSpc>
              <a:buNone/>
            </a:pPr>
            <a:r>
              <a:rPr lang="en-US" sz="1400" dirty="0">
                <a:solidFill>
                  <a:srgbClr val="CADCFC"/>
                </a:solidFill>
                <a:latin typeface="Arial" pitchFamily="34" charset="0"/>
                <a:ea typeface="Arial" pitchFamily="34" charset="-122"/>
                <a:cs typeface="Arial" pitchFamily="34" charset="-120"/>
              </a:rPr>
              <a:t>Multi-agent pipeline: raw data + specs → 8 SDTM datasets, 8 SAS programs, validation reports, and an MCP server with 7 tools for AI agents.</a:t>
            </a:r>
            <a:endParaRPr lang="en-US" sz="1400" dirty="0"/>
          </a:p>
        </p:txBody>
      </p:sp>
      <p:sp>
        <p:nvSpPr>
          <p:cNvPr id="9" name="Text 6"/>
          <p:cNvSpPr/>
          <p:nvPr/>
        </p:nvSpPr>
        <p:spPr>
          <a:xfrm>
            <a:off x="640080" y="5669280"/>
            <a:ext cx="10058400" cy="640080"/>
          </a:xfrm>
          <a:prstGeom prst="rect">
            <a:avLst/>
          </a:prstGeom>
          <a:noFill/>
          <a:ln/>
        </p:spPr>
        <p:txBody>
          <a:bodyPr wrap="square" rtlCol="0" anchor="ctr"/>
          <a:lstStyle/>
          <a:p>
            <a:pPr indent="0" marL="0">
              <a:buNone/>
            </a:pPr>
            <a:r>
              <a:rPr lang="en-US" sz="1300" b="1" dirty="0">
                <a:solidFill>
                  <a:srgbClr val="FFFFFF"/>
                </a:solidFill>
                <a:latin typeface="Arial" pitchFamily="34" charset="0"/>
                <a:ea typeface="Arial" pitchFamily="34" charset="-122"/>
                <a:cs typeface="Arial" pitchFamily="34" charset="-120"/>
              </a:rPr>
              <a:t>Bhanoji Duppada</a:t>
            </a:r>
            <a:endParaRPr lang="en-US" sz="1300" dirty="0"/>
          </a:p>
          <a:p>
            <a:pPr indent="0" marL="0">
              <a:buNone/>
            </a:pPr>
            <a:r>
              <a:rPr lang="en-US" sz="1300" dirty="0">
                <a:solidFill>
                  <a:srgbClr val="00A896"/>
                </a:solidFill>
                <a:latin typeface="Arial" pitchFamily="34" charset="0"/>
                <a:ea typeface="Arial" pitchFamily="34" charset="-122"/>
                <a:cs typeface="Arial" pitchFamily="34" charset="-120"/>
              </a:rPr>
              <a:t>https://clincoder.cloud/sdtm-agent/</a:t>
            </a:r>
            <a:endParaRPr lang="en-US" sz="13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6F8F9"/>
        </a:solidFill>
      </p:bgPr>
    </p:bg>
    <p:spTree>
      <p:nvGrpSpPr>
        <p:cNvPr id="1" name=""/>
        <p:cNvGrpSpPr/>
        <p:nvPr/>
      </p:nvGrpSpPr>
      <p:grpSpPr>
        <a:xfrm>
          <a:off x="0" y="0"/>
          <a:ext cx="0" cy="0"/>
          <a:chOff x="0" y="0"/>
          <a:chExt cx="0" cy="0"/>
        </a:xfrm>
      </p:grpSpPr>
      <p:sp>
        <p:nvSpPr>
          <p:cNvPr id="2" name="Text 0"/>
          <p:cNvSpPr/>
          <p:nvPr/>
        </p:nvSpPr>
        <p:spPr>
          <a:xfrm>
            <a:off x="640080" y="457200"/>
            <a:ext cx="10881360" cy="274320"/>
          </a:xfrm>
          <a:prstGeom prst="rect">
            <a:avLst/>
          </a:prstGeom>
          <a:noFill/>
          <a:ln/>
        </p:spPr>
        <p:txBody>
          <a:bodyPr wrap="square" rtlCol="0" anchor="ctr"/>
          <a:lstStyle/>
          <a:p>
            <a:pPr indent="0" marL="0">
              <a:buNone/>
            </a:pPr>
            <a:r>
              <a:rPr lang="en-US" sz="1200" b="1" spc="300" kern="0" dirty="0">
                <a:solidFill>
                  <a:srgbClr val="1C7293"/>
                </a:solidFill>
                <a:latin typeface="Arial" pitchFamily="34" charset="0"/>
                <a:ea typeface="Arial" pitchFamily="34" charset="-122"/>
                <a:cs typeface="Arial" pitchFamily="34" charset="-120"/>
              </a:rPr>
              <a:t>WHAT IT IS</a:t>
            </a:r>
            <a:endParaRPr lang="en-US" sz="1200" dirty="0"/>
          </a:p>
        </p:txBody>
      </p:sp>
      <p:sp>
        <p:nvSpPr>
          <p:cNvPr id="3" name="Text 1"/>
          <p:cNvSpPr/>
          <p:nvPr/>
        </p:nvSpPr>
        <p:spPr>
          <a:xfrm>
            <a:off x="640080" y="731520"/>
            <a:ext cx="10881360" cy="640080"/>
          </a:xfrm>
          <a:prstGeom prst="rect">
            <a:avLst/>
          </a:prstGeom>
          <a:noFill/>
          <a:ln/>
        </p:spPr>
        <p:txBody>
          <a:bodyPr wrap="square" rtlCol="0" anchor="ctr"/>
          <a:lstStyle/>
          <a:p>
            <a:pPr indent="0" marL="0">
              <a:buNone/>
            </a:pPr>
            <a:r>
              <a:rPr lang="en-US" sz="2800" b="1" dirty="0">
                <a:solidFill>
                  <a:srgbClr val="0B3A4A"/>
                </a:solidFill>
                <a:latin typeface="Cambria" pitchFamily="34" charset="0"/>
                <a:ea typeface="Cambria" pitchFamily="34" charset="-122"/>
                <a:cs typeface="Cambria" pitchFamily="34" charset="-120"/>
              </a:rPr>
              <a:t>Raw data to submission-ready SDTM, automated</a:t>
            </a:r>
            <a:endParaRPr lang="en-US" sz="2800" dirty="0"/>
          </a:p>
        </p:txBody>
      </p:sp>
      <p:sp>
        <p:nvSpPr>
          <p:cNvPr id="4" name="Text 2"/>
          <p:cNvSpPr/>
          <p:nvPr/>
        </p:nvSpPr>
        <p:spPr>
          <a:xfrm>
            <a:off x="640080" y="1463040"/>
            <a:ext cx="10881360" cy="1097280"/>
          </a:xfrm>
          <a:prstGeom prst="rect">
            <a:avLst/>
          </a:prstGeom>
          <a:noFill/>
          <a:ln/>
        </p:spPr>
        <p:txBody>
          <a:bodyPr wrap="square" rtlCol="0" anchor="t"/>
          <a:lstStyle/>
          <a:p>
            <a:pPr indent="0" marL="0">
              <a:lnSpc>
                <a:spcPct val="130000"/>
              </a:lnSpc>
              <a:buNone/>
            </a:pPr>
            <a:r>
              <a:rPr lang="en-US" sz="1450" dirty="0">
                <a:solidFill>
                  <a:srgbClr val="0C2430"/>
                </a:solidFill>
                <a:latin typeface="Arial" pitchFamily="34" charset="0"/>
                <a:ea typeface="Arial" pitchFamily="34" charset="-122"/>
                <a:cs typeface="Arial" pitchFamily="34" charset="-120"/>
              </a:rPr>
              <a:t>A pipeline of specialized agents — each handling one stage of the SDTM build. Parses specs, reads raw data, builds standardized datasets, generates SAS, validates against CDISC rules, packages everything. Includes an MCP server for AI agent integration.</a:t>
            </a:r>
            <a:endParaRPr lang="en-US" sz="1450" dirty="0"/>
          </a:p>
        </p:txBody>
      </p:sp>
      <p:sp>
        <p:nvSpPr>
          <p:cNvPr id="5" name="Shape 3"/>
          <p:cNvSpPr/>
          <p:nvPr/>
        </p:nvSpPr>
        <p:spPr>
          <a:xfrm>
            <a:off x="640080" y="2834640"/>
            <a:ext cx="2670048" cy="2926080"/>
          </a:xfrm>
          <a:prstGeom prst="roundRect">
            <a:avLst>
              <a:gd name="adj" fmla="val 2055"/>
            </a:avLst>
          </a:prstGeom>
          <a:solidFill>
            <a:srgbClr val="FFFFFF"/>
          </a:solidFill>
          <a:ln/>
          <a:effectLst>
            <a:outerShdw sx="100000" sy="100000" kx="0" ky="0" algn="bl" rotWithShape="0" blurRad="114300" dist="38100" dir="5400000">
              <a:srgbClr val="0C2430">
                <a:alpha val="12000"/>
              </a:srgbClr>
            </a:outerShdw>
          </a:effectLst>
        </p:spPr>
      </p:sp>
      <p:sp>
        <p:nvSpPr>
          <p:cNvPr id="6" name="Shape 4"/>
          <p:cNvSpPr/>
          <p:nvPr/>
        </p:nvSpPr>
        <p:spPr>
          <a:xfrm>
            <a:off x="914400" y="3063240"/>
            <a:ext cx="685800" cy="685800"/>
          </a:xfrm>
          <a:prstGeom prst="roundRect">
            <a:avLst>
              <a:gd name="adj" fmla="val 10667"/>
            </a:avLst>
          </a:prstGeom>
          <a:solidFill>
            <a:srgbClr val="1C7293"/>
          </a:solidFill>
          <a:ln/>
          <a:effectLst>
            <a:outerShdw sx="100000" sy="100000" kx="0" ky="0" algn="bl" rotWithShape="0" blurRad="114300" dist="38100" dir="5400000">
              <a:srgbClr val="0C2430">
                <a:alpha val="12000"/>
              </a:srgbClr>
            </a:outerShdw>
          </a:effectLst>
        </p:spPr>
      </p:sp>
      <p:pic>
        <p:nvPicPr>
          <p:cNvPr id="7" name="Image 0" descr="preencoded.png">    </p:cNvPr>
          <p:cNvPicPr>
            <a:picLocks noChangeAspect="1"/>
          </p:cNvPicPr>
          <p:nvPr/>
        </p:nvPicPr>
        <p:blipFill>
          <a:blip r:embed="rId1"/>
          <a:stretch>
            <a:fillRect/>
          </a:stretch>
        </p:blipFill>
        <p:spPr>
          <a:xfrm>
            <a:off x="1065276" y="3214116"/>
            <a:ext cx="384048" cy="384048"/>
          </a:xfrm>
          <a:prstGeom prst="rect">
            <a:avLst/>
          </a:prstGeom>
        </p:spPr>
      </p:pic>
      <p:sp>
        <p:nvSpPr>
          <p:cNvPr id="8" name="Text 5"/>
          <p:cNvSpPr/>
          <p:nvPr/>
        </p:nvSpPr>
        <p:spPr>
          <a:xfrm>
            <a:off x="841248" y="3886200"/>
            <a:ext cx="2331720" cy="365760"/>
          </a:xfrm>
          <a:prstGeom prst="rect">
            <a:avLst/>
          </a:prstGeom>
          <a:noFill/>
          <a:ln/>
        </p:spPr>
        <p:txBody>
          <a:bodyPr wrap="square" lIns="0" tIns="0" rIns="0" bIns="0" rtlCol="0" anchor="ctr"/>
          <a:lstStyle/>
          <a:p>
            <a:pPr indent="0" marL="0">
              <a:buNone/>
            </a:pPr>
            <a:r>
              <a:rPr lang="en-US" sz="1600" b="1" dirty="0">
                <a:solidFill>
                  <a:srgbClr val="0B3A4A"/>
                </a:solidFill>
                <a:latin typeface="Cambria" pitchFamily="34" charset="0"/>
                <a:ea typeface="Cambria" pitchFamily="34" charset="-122"/>
                <a:cs typeface="Cambria" pitchFamily="34" charset="-120"/>
              </a:rPr>
              <a:t>6 agents</a:t>
            </a:r>
            <a:endParaRPr lang="en-US" sz="1600" dirty="0"/>
          </a:p>
        </p:txBody>
      </p:sp>
      <p:sp>
        <p:nvSpPr>
          <p:cNvPr id="9" name="Text 6"/>
          <p:cNvSpPr/>
          <p:nvPr/>
        </p:nvSpPr>
        <p:spPr>
          <a:xfrm>
            <a:off x="841248" y="4297680"/>
            <a:ext cx="2331720" cy="1371600"/>
          </a:xfrm>
          <a:prstGeom prst="rect">
            <a:avLst/>
          </a:prstGeom>
          <a:noFill/>
          <a:ln/>
        </p:spPr>
        <p:txBody>
          <a:bodyPr wrap="square" lIns="0" tIns="0" rIns="0" bIns="0" rtlCol="0" anchor="t"/>
          <a:lstStyle/>
          <a:p>
            <a:pPr indent="0" marL="0">
              <a:lnSpc>
                <a:spcPct val="115000"/>
              </a:lnSpc>
              <a:buNone/>
            </a:pPr>
            <a:r>
              <a:rPr lang="en-US" sz="1150" dirty="0">
                <a:solidFill>
                  <a:srgbClr val="5B7280"/>
                </a:solidFill>
                <a:latin typeface="Arial" pitchFamily="34" charset="0"/>
                <a:ea typeface="Arial" pitchFamily="34" charset="-122"/>
                <a:cs typeface="Arial" pitchFamily="34" charset="-120"/>
              </a:rPr>
              <a:t>Parse → read → build → SAS → validate → report</a:t>
            </a:r>
            <a:endParaRPr lang="en-US" sz="1150" dirty="0"/>
          </a:p>
        </p:txBody>
      </p:sp>
      <p:sp>
        <p:nvSpPr>
          <p:cNvPr id="10" name="Shape 7"/>
          <p:cNvSpPr/>
          <p:nvPr/>
        </p:nvSpPr>
        <p:spPr>
          <a:xfrm>
            <a:off x="3419856" y="2834640"/>
            <a:ext cx="2670048" cy="2926080"/>
          </a:xfrm>
          <a:prstGeom prst="roundRect">
            <a:avLst>
              <a:gd name="adj" fmla="val 2055"/>
            </a:avLst>
          </a:prstGeom>
          <a:solidFill>
            <a:srgbClr val="FFFFFF"/>
          </a:solidFill>
          <a:ln/>
          <a:effectLst>
            <a:outerShdw sx="100000" sy="100000" kx="0" ky="0" algn="bl" rotWithShape="0" blurRad="114300" dist="38100" dir="5400000">
              <a:srgbClr val="0C2430">
                <a:alpha val="12000"/>
              </a:srgbClr>
            </a:outerShdw>
          </a:effectLst>
        </p:spPr>
      </p:sp>
      <p:sp>
        <p:nvSpPr>
          <p:cNvPr id="11" name="Shape 8"/>
          <p:cNvSpPr/>
          <p:nvPr/>
        </p:nvSpPr>
        <p:spPr>
          <a:xfrm>
            <a:off x="3694176" y="3063240"/>
            <a:ext cx="685800" cy="685800"/>
          </a:xfrm>
          <a:prstGeom prst="roundRect">
            <a:avLst>
              <a:gd name="adj" fmla="val 10667"/>
            </a:avLst>
          </a:prstGeom>
          <a:solidFill>
            <a:srgbClr val="1C7293"/>
          </a:solidFill>
          <a:ln/>
          <a:effectLst>
            <a:outerShdw sx="100000" sy="100000" kx="0" ky="0" algn="bl" rotWithShape="0" blurRad="114300" dist="38100" dir="5400000">
              <a:srgbClr val="0C2430">
                <a:alpha val="12000"/>
              </a:srgbClr>
            </a:outerShdw>
          </a:effectLst>
        </p:spPr>
      </p:sp>
      <p:pic>
        <p:nvPicPr>
          <p:cNvPr id="12" name="Image 1" descr="preencoded.png">    </p:cNvPr>
          <p:cNvPicPr>
            <a:picLocks noChangeAspect="1"/>
          </p:cNvPicPr>
          <p:nvPr/>
        </p:nvPicPr>
        <p:blipFill>
          <a:blip r:embed="rId2"/>
          <a:stretch>
            <a:fillRect/>
          </a:stretch>
        </p:blipFill>
        <p:spPr>
          <a:xfrm>
            <a:off x="3845052" y="3214116"/>
            <a:ext cx="384048" cy="384048"/>
          </a:xfrm>
          <a:prstGeom prst="rect">
            <a:avLst/>
          </a:prstGeom>
        </p:spPr>
      </p:pic>
      <p:sp>
        <p:nvSpPr>
          <p:cNvPr id="13" name="Text 9"/>
          <p:cNvSpPr/>
          <p:nvPr/>
        </p:nvSpPr>
        <p:spPr>
          <a:xfrm>
            <a:off x="3621024" y="3886200"/>
            <a:ext cx="2331720" cy="365760"/>
          </a:xfrm>
          <a:prstGeom prst="rect">
            <a:avLst/>
          </a:prstGeom>
          <a:noFill/>
          <a:ln/>
        </p:spPr>
        <p:txBody>
          <a:bodyPr wrap="square" lIns="0" tIns="0" rIns="0" bIns="0" rtlCol="0" anchor="ctr"/>
          <a:lstStyle/>
          <a:p>
            <a:pPr indent="0" marL="0">
              <a:buNone/>
            </a:pPr>
            <a:r>
              <a:rPr lang="en-US" sz="1600" b="1" dirty="0">
                <a:solidFill>
                  <a:srgbClr val="0B3A4A"/>
                </a:solidFill>
                <a:latin typeface="Cambria" pitchFamily="34" charset="0"/>
                <a:ea typeface="Cambria" pitchFamily="34" charset="-122"/>
                <a:cs typeface="Cambria" pitchFamily="34" charset="-120"/>
              </a:rPr>
              <a:t>8 domains</a:t>
            </a:r>
            <a:endParaRPr lang="en-US" sz="1600" dirty="0"/>
          </a:p>
        </p:txBody>
      </p:sp>
      <p:sp>
        <p:nvSpPr>
          <p:cNvPr id="14" name="Text 10"/>
          <p:cNvSpPr/>
          <p:nvPr/>
        </p:nvSpPr>
        <p:spPr>
          <a:xfrm>
            <a:off x="3621024" y="4297680"/>
            <a:ext cx="2331720" cy="1371600"/>
          </a:xfrm>
          <a:prstGeom prst="rect">
            <a:avLst/>
          </a:prstGeom>
          <a:noFill/>
          <a:ln/>
        </p:spPr>
        <p:txBody>
          <a:bodyPr wrap="square" lIns="0" tIns="0" rIns="0" bIns="0" rtlCol="0" anchor="t"/>
          <a:lstStyle/>
          <a:p>
            <a:pPr indent="0" marL="0">
              <a:lnSpc>
                <a:spcPct val="115000"/>
              </a:lnSpc>
              <a:buNone/>
            </a:pPr>
            <a:r>
              <a:rPr lang="en-US" sz="1150" dirty="0">
                <a:solidFill>
                  <a:srgbClr val="5B7280"/>
                </a:solidFill>
                <a:latin typeface="Arial" pitchFamily="34" charset="0"/>
                <a:ea typeface="Arial" pitchFamily="34" charset="-122"/>
                <a:cs typeface="Arial" pitchFamily="34" charset="-120"/>
              </a:rPr>
              <a:t>DM, AE, LB, CM, VS, EX, DS, MH</a:t>
            </a:r>
            <a:endParaRPr lang="en-US" sz="1150" dirty="0"/>
          </a:p>
        </p:txBody>
      </p:sp>
      <p:sp>
        <p:nvSpPr>
          <p:cNvPr id="15" name="Shape 11"/>
          <p:cNvSpPr/>
          <p:nvPr/>
        </p:nvSpPr>
        <p:spPr>
          <a:xfrm>
            <a:off x="6199632" y="2834640"/>
            <a:ext cx="2670048" cy="2926080"/>
          </a:xfrm>
          <a:prstGeom prst="roundRect">
            <a:avLst>
              <a:gd name="adj" fmla="val 2055"/>
            </a:avLst>
          </a:prstGeom>
          <a:solidFill>
            <a:srgbClr val="FFFFFF"/>
          </a:solidFill>
          <a:ln/>
          <a:effectLst>
            <a:outerShdw sx="100000" sy="100000" kx="0" ky="0" algn="bl" rotWithShape="0" blurRad="114300" dist="38100" dir="5400000">
              <a:srgbClr val="0C2430">
                <a:alpha val="12000"/>
              </a:srgbClr>
            </a:outerShdw>
          </a:effectLst>
        </p:spPr>
      </p:sp>
      <p:sp>
        <p:nvSpPr>
          <p:cNvPr id="16" name="Shape 12"/>
          <p:cNvSpPr/>
          <p:nvPr/>
        </p:nvSpPr>
        <p:spPr>
          <a:xfrm>
            <a:off x="6473952" y="3063240"/>
            <a:ext cx="685800" cy="685800"/>
          </a:xfrm>
          <a:prstGeom prst="roundRect">
            <a:avLst>
              <a:gd name="adj" fmla="val 10667"/>
            </a:avLst>
          </a:prstGeom>
          <a:solidFill>
            <a:srgbClr val="1C7293"/>
          </a:solidFill>
          <a:ln/>
          <a:effectLst>
            <a:outerShdw sx="100000" sy="100000" kx="0" ky="0" algn="bl" rotWithShape="0" blurRad="114300" dist="38100" dir="5400000">
              <a:srgbClr val="0C2430">
                <a:alpha val="12000"/>
              </a:srgbClr>
            </a:outerShdw>
          </a:effectLst>
        </p:spPr>
      </p:sp>
      <p:pic>
        <p:nvPicPr>
          <p:cNvPr id="17" name="Image 2" descr="preencoded.png">    </p:cNvPr>
          <p:cNvPicPr>
            <a:picLocks noChangeAspect="1"/>
          </p:cNvPicPr>
          <p:nvPr/>
        </p:nvPicPr>
        <p:blipFill>
          <a:blip r:embed="rId3"/>
          <a:stretch>
            <a:fillRect/>
          </a:stretch>
        </p:blipFill>
        <p:spPr>
          <a:xfrm>
            <a:off x="6624828" y="3214116"/>
            <a:ext cx="384048" cy="384048"/>
          </a:xfrm>
          <a:prstGeom prst="rect">
            <a:avLst/>
          </a:prstGeom>
        </p:spPr>
      </p:pic>
      <p:sp>
        <p:nvSpPr>
          <p:cNvPr id="18" name="Text 13"/>
          <p:cNvSpPr/>
          <p:nvPr/>
        </p:nvSpPr>
        <p:spPr>
          <a:xfrm>
            <a:off x="6400800" y="3886200"/>
            <a:ext cx="2331720" cy="365760"/>
          </a:xfrm>
          <a:prstGeom prst="rect">
            <a:avLst/>
          </a:prstGeom>
          <a:noFill/>
          <a:ln/>
        </p:spPr>
        <p:txBody>
          <a:bodyPr wrap="square" lIns="0" tIns="0" rIns="0" bIns="0" rtlCol="0" anchor="ctr"/>
          <a:lstStyle/>
          <a:p>
            <a:pPr indent="0" marL="0">
              <a:buNone/>
            </a:pPr>
            <a:r>
              <a:rPr lang="en-US" sz="1600" b="1" dirty="0">
                <a:solidFill>
                  <a:srgbClr val="0B3A4A"/>
                </a:solidFill>
                <a:latin typeface="Cambria" pitchFamily="34" charset="0"/>
                <a:ea typeface="Cambria" pitchFamily="34" charset="-122"/>
                <a:cs typeface="Cambria" pitchFamily="34" charset="-120"/>
              </a:rPr>
              <a:t>MCP server</a:t>
            </a:r>
            <a:endParaRPr lang="en-US" sz="1600" dirty="0"/>
          </a:p>
        </p:txBody>
      </p:sp>
      <p:sp>
        <p:nvSpPr>
          <p:cNvPr id="19" name="Text 14"/>
          <p:cNvSpPr/>
          <p:nvPr/>
        </p:nvSpPr>
        <p:spPr>
          <a:xfrm>
            <a:off x="6400800" y="4297680"/>
            <a:ext cx="2331720" cy="1371600"/>
          </a:xfrm>
          <a:prstGeom prst="rect">
            <a:avLst/>
          </a:prstGeom>
          <a:noFill/>
          <a:ln/>
        </p:spPr>
        <p:txBody>
          <a:bodyPr wrap="square" lIns="0" tIns="0" rIns="0" bIns="0" rtlCol="0" anchor="t"/>
          <a:lstStyle/>
          <a:p>
            <a:pPr indent="0" marL="0">
              <a:lnSpc>
                <a:spcPct val="115000"/>
              </a:lnSpc>
              <a:buNone/>
            </a:pPr>
            <a:r>
              <a:rPr lang="en-US" sz="1150" dirty="0">
                <a:solidFill>
                  <a:srgbClr val="5B7280"/>
                </a:solidFill>
                <a:latin typeface="Arial" pitchFamily="34" charset="0"/>
                <a:ea typeface="Arial" pitchFamily="34" charset="-122"/>
                <a:cs typeface="Arial" pitchFamily="34" charset="-120"/>
              </a:rPr>
              <a:t>7 tools over Model Context Protocol</a:t>
            </a:r>
            <a:endParaRPr lang="en-US" sz="1150" dirty="0"/>
          </a:p>
        </p:txBody>
      </p:sp>
      <p:sp>
        <p:nvSpPr>
          <p:cNvPr id="20" name="Shape 15"/>
          <p:cNvSpPr/>
          <p:nvPr/>
        </p:nvSpPr>
        <p:spPr>
          <a:xfrm>
            <a:off x="8979408" y="2834640"/>
            <a:ext cx="2670048" cy="2926080"/>
          </a:xfrm>
          <a:prstGeom prst="roundRect">
            <a:avLst>
              <a:gd name="adj" fmla="val 2055"/>
            </a:avLst>
          </a:prstGeom>
          <a:solidFill>
            <a:srgbClr val="FFFFFF"/>
          </a:solidFill>
          <a:ln/>
          <a:effectLst>
            <a:outerShdw sx="100000" sy="100000" kx="0" ky="0" algn="bl" rotWithShape="0" blurRad="114300" dist="38100" dir="5400000">
              <a:srgbClr val="0C2430">
                <a:alpha val="12000"/>
              </a:srgbClr>
            </a:outerShdw>
          </a:effectLst>
        </p:spPr>
      </p:sp>
      <p:sp>
        <p:nvSpPr>
          <p:cNvPr id="21" name="Shape 16"/>
          <p:cNvSpPr/>
          <p:nvPr/>
        </p:nvSpPr>
        <p:spPr>
          <a:xfrm>
            <a:off x="9253728" y="3063240"/>
            <a:ext cx="685800" cy="685800"/>
          </a:xfrm>
          <a:prstGeom prst="roundRect">
            <a:avLst>
              <a:gd name="adj" fmla="val 10667"/>
            </a:avLst>
          </a:prstGeom>
          <a:solidFill>
            <a:srgbClr val="1C7293"/>
          </a:solidFill>
          <a:ln/>
          <a:effectLst>
            <a:outerShdw sx="100000" sy="100000" kx="0" ky="0" algn="bl" rotWithShape="0" blurRad="114300" dist="38100" dir="5400000">
              <a:srgbClr val="0C2430">
                <a:alpha val="12000"/>
              </a:srgbClr>
            </a:outerShdw>
          </a:effectLst>
        </p:spPr>
      </p:sp>
      <p:pic>
        <p:nvPicPr>
          <p:cNvPr id="22" name="Image 3" descr="preencoded.png">    </p:cNvPr>
          <p:cNvPicPr>
            <a:picLocks noChangeAspect="1"/>
          </p:cNvPicPr>
          <p:nvPr/>
        </p:nvPicPr>
        <p:blipFill>
          <a:blip r:embed="rId4"/>
          <a:stretch>
            <a:fillRect/>
          </a:stretch>
        </p:blipFill>
        <p:spPr>
          <a:xfrm>
            <a:off x="9404604" y="3214116"/>
            <a:ext cx="384048" cy="384048"/>
          </a:xfrm>
          <a:prstGeom prst="rect">
            <a:avLst/>
          </a:prstGeom>
        </p:spPr>
      </p:pic>
      <p:sp>
        <p:nvSpPr>
          <p:cNvPr id="23" name="Text 17"/>
          <p:cNvSpPr/>
          <p:nvPr/>
        </p:nvSpPr>
        <p:spPr>
          <a:xfrm>
            <a:off x="9180576" y="3886200"/>
            <a:ext cx="2331720" cy="365760"/>
          </a:xfrm>
          <a:prstGeom prst="rect">
            <a:avLst/>
          </a:prstGeom>
          <a:noFill/>
          <a:ln/>
        </p:spPr>
        <p:txBody>
          <a:bodyPr wrap="square" lIns="0" tIns="0" rIns="0" bIns="0" rtlCol="0" anchor="ctr"/>
          <a:lstStyle/>
          <a:p>
            <a:pPr indent="0" marL="0">
              <a:buNone/>
            </a:pPr>
            <a:r>
              <a:rPr lang="en-US" sz="1600" b="1" dirty="0">
                <a:solidFill>
                  <a:srgbClr val="0B3A4A"/>
                </a:solidFill>
                <a:latin typeface="Cambria" pitchFamily="34" charset="0"/>
                <a:ea typeface="Cambria" pitchFamily="34" charset="-122"/>
                <a:cs typeface="Cambria" pitchFamily="34" charset="-120"/>
              </a:rPr>
              <a:t>CT-validated</a:t>
            </a:r>
            <a:endParaRPr lang="en-US" sz="1600" dirty="0"/>
          </a:p>
        </p:txBody>
      </p:sp>
      <p:sp>
        <p:nvSpPr>
          <p:cNvPr id="24" name="Text 18"/>
          <p:cNvSpPr/>
          <p:nvPr/>
        </p:nvSpPr>
        <p:spPr>
          <a:xfrm>
            <a:off x="9180576" y="4297680"/>
            <a:ext cx="2331720" cy="1371600"/>
          </a:xfrm>
          <a:prstGeom prst="rect">
            <a:avLst/>
          </a:prstGeom>
          <a:noFill/>
          <a:ln/>
        </p:spPr>
        <p:txBody>
          <a:bodyPr wrap="square" lIns="0" tIns="0" rIns="0" bIns="0" rtlCol="0" anchor="t"/>
          <a:lstStyle/>
          <a:p>
            <a:pPr indent="0" marL="0">
              <a:lnSpc>
                <a:spcPct val="115000"/>
              </a:lnSpc>
              <a:buNone/>
            </a:pPr>
            <a:r>
              <a:rPr lang="en-US" sz="1150" dirty="0">
                <a:solidFill>
                  <a:srgbClr val="5B7280"/>
                </a:solidFill>
                <a:latin typeface="Arial" pitchFamily="34" charset="0"/>
                <a:ea typeface="Arial" pitchFamily="34" charset="-122"/>
                <a:cs typeface="Arial" pitchFamily="34" charset="-120"/>
              </a:rPr>
              <a:t>Controlled Terminology checks built in</a:t>
            </a:r>
            <a:endParaRPr lang="en-US" sz="11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B3A4A"/>
        </a:solidFill>
      </p:bgPr>
    </p:bg>
    <p:spTree>
      <p:nvGrpSpPr>
        <p:cNvPr id="1" name=""/>
        <p:cNvGrpSpPr/>
        <p:nvPr/>
      </p:nvGrpSpPr>
      <p:grpSpPr>
        <a:xfrm>
          <a:off x="0" y="0"/>
          <a:ext cx="0" cy="0"/>
          <a:chOff x="0" y="0"/>
          <a:chExt cx="0" cy="0"/>
        </a:xfrm>
      </p:grpSpPr>
      <p:sp>
        <p:nvSpPr>
          <p:cNvPr id="2" name="Text 0"/>
          <p:cNvSpPr/>
          <p:nvPr/>
        </p:nvSpPr>
        <p:spPr>
          <a:xfrm>
            <a:off x="640080" y="457200"/>
            <a:ext cx="10881360" cy="274320"/>
          </a:xfrm>
          <a:prstGeom prst="rect">
            <a:avLst/>
          </a:prstGeom>
          <a:noFill/>
          <a:ln/>
        </p:spPr>
        <p:txBody>
          <a:bodyPr wrap="square" rtlCol="0" anchor="ctr"/>
          <a:lstStyle/>
          <a:p>
            <a:pPr indent="0" marL="0">
              <a:buNone/>
            </a:pPr>
            <a:r>
              <a:rPr lang="en-US" sz="1200" b="1" spc="300" kern="0" dirty="0">
                <a:solidFill>
                  <a:srgbClr val="00A896"/>
                </a:solidFill>
                <a:latin typeface="Arial" pitchFamily="34" charset="0"/>
                <a:ea typeface="Arial" pitchFamily="34" charset="-122"/>
                <a:cs typeface="Arial" pitchFamily="34" charset="-120"/>
              </a:rPr>
              <a:t>HOW IT ALL CONNECTS</a:t>
            </a:r>
            <a:endParaRPr lang="en-US" sz="1200" dirty="0"/>
          </a:p>
        </p:txBody>
      </p:sp>
      <p:sp>
        <p:nvSpPr>
          <p:cNvPr id="3" name="Text 1"/>
          <p:cNvSpPr/>
          <p:nvPr/>
        </p:nvSpPr>
        <p:spPr>
          <a:xfrm>
            <a:off x="640080" y="731520"/>
            <a:ext cx="10881360" cy="640080"/>
          </a:xfrm>
          <a:prstGeom prst="rect">
            <a:avLst/>
          </a:prstGeom>
          <a:noFill/>
          <a:ln/>
        </p:spPr>
        <p:txBody>
          <a:bodyPr wrap="square" rtlCol="0" anchor="ctr"/>
          <a:lstStyle/>
          <a:p>
            <a:pPr indent="0" marL="0">
              <a:buNone/>
            </a:pPr>
            <a:r>
              <a:rPr lang="en-US" sz="2800" b="1" dirty="0">
                <a:solidFill>
                  <a:srgbClr val="FFFFFF"/>
                </a:solidFill>
                <a:latin typeface="Cambria" pitchFamily="34" charset="0"/>
                <a:ea typeface="Cambria" pitchFamily="34" charset="-122"/>
                <a:cs typeface="Cambria" pitchFamily="34" charset="-120"/>
              </a:rPr>
              <a:t>The 6-agent pipeline</a:t>
            </a:r>
            <a:endParaRPr lang="en-US" sz="2800" dirty="0"/>
          </a:p>
        </p:txBody>
      </p:sp>
      <p:sp>
        <p:nvSpPr>
          <p:cNvPr id="4" name="Shape 2"/>
          <p:cNvSpPr/>
          <p:nvPr/>
        </p:nvSpPr>
        <p:spPr>
          <a:xfrm>
            <a:off x="1463040" y="1554480"/>
            <a:ext cx="9235440" cy="749808"/>
          </a:xfrm>
          <a:prstGeom prst="roundRect">
            <a:avLst>
              <a:gd name="adj" fmla="val 7317"/>
            </a:avLst>
          </a:prstGeom>
          <a:solidFill>
            <a:srgbClr val="123A4D"/>
          </a:solidFill>
          <a:ln/>
          <a:effectLst>
            <a:outerShdw sx="100000" sy="100000" kx="0" ky="0" algn="bl" rotWithShape="0" blurRad="114300" dist="38100" dir="5400000">
              <a:srgbClr val="0C2430">
                <a:alpha val="12000"/>
              </a:srgbClr>
            </a:outerShdw>
          </a:effectLst>
        </p:spPr>
      </p:sp>
      <p:sp>
        <p:nvSpPr>
          <p:cNvPr id="5" name="Shape 3"/>
          <p:cNvSpPr/>
          <p:nvPr/>
        </p:nvSpPr>
        <p:spPr>
          <a:xfrm>
            <a:off x="1627632" y="1655064"/>
            <a:ext cx="548640" cy="548640"/>
          </a:xfrm>
          <a:prstGeom prst="roundRect">
            <a:avLst>
              <a:gd name="adj" fmla="val 13333"/>
            </a:avLst>
          </a:prstGeom>
          <a:solidFill>
            <a:srgbClr val="1C7293"/>
          </a:solidFill>
          <a:ln/>
          <a:effectLst>
            <a:outerShdw sx="100000" sy="100000" kx="0" ky="0" algn="bl" rotWithShape="0" blurRad="114300" dist="38100" dir="5400000">
              <a:srgbClr val="0C2430">
                <a:alpha val="12000"/>
              </a:srgbClr>
            </a:outerShdw>
          </a:effectLst>
        </p:spPr>
      </p:sp>
      <p:pic>
        <p:nvPicPr>
          <p:cNvPr id="6" name="Image 0" descr="preencoded.png">    </p:cNvPr>
          <p:cNvPicPr>
            <a:picLocks noChangeAspect="1"/>
          </p:cNvPicPr>
          <p:nvPr/>
        </p:nvPicPr>
        <p:blipFill>
          <a:blip r:embed="rId1"/>
          <a:stretch>
            <a:fillRect/>
          </a:stretch>
        </p:blipFill>
        <p:spPr>
          <a:xfrm>
            <a:off x="1748333" y="1775765"/>
            <a:ext cx="307238" cy="307238"/>
          </a:xfrm>
          <a:prstGeom prst="rect">
            <a:avLst/>
          </a:prstGeom>
        </p:spPr>
      </p:pic>
      <p:sp>
        <p:nvSpPr>
          <p:cNvPr id="7" name="Text 4"/>
          <p:cNvSpPr/>
          <p:nvPr/>
        </p:nvSpPr>
        <p:spPr>
          <a:xfrm>
            <a:off x="2377440" y="1600200"/>
            <a:ext cx="2834640" cy="658368"/>
          </a:xfrm>
          <a:prstGeom prst="rect">
            <a:avLst/>
          </a:prstGeom>
          <a:noFill/>
          <a:ln/>
        </p:spPr>
        <p:txBody>
          <a:bodyPr wrap="square" lIns="0" tIns="0" rIns="0" bIns="0" rtlCol="0" anchor="ctr"/>
          <a:lstStyle/>
          <a:p>
            <a:pPr indent="0" marL="0">
              <a:buNone/>
            </a:pPr>
            <a:r>
              <a:rPr lang="en-US" sz="1500" b="1" dirty="0">
                <a:solidFill>
                  <a:srgbClr val="FFFFFF"/>
                </a:solidFill>
                <a:latin typeface="Cambria" pitchFamily="34" charset="0"/>
                <a:ea typeface="Cambria" pitchFamily="34" charset="-122"/>
                <a:cs typeface="Cambria" pitchFamily="34" charset="-120"/>
              </a:rPr>
              <a:t>Spec parser</a:t>
            </a:r>
            <a:endParaRPr lang="en-US" sz="1500" dirty="0"/>
          </a:p>
        </p:txBody>
      </p:sp>
      <p:sp>
        <p:nvSpPr>
          <p:cNvPr id="8" name="Text 5"/>
          <p:cNvSpPr/>
          <p:nvPr/>
        </p:nvSpPr>
        <p:spPr>
          <a:xfrm>
            <a:off x="5212080" y="1600200"/>
            <a:ext cx="5349240" cy="658368"/>
          </a:xfrm>
          <a:prstGeom prst="rect">
            <a:avLst/>
          </a:prstGeom>
          <a:noFill/>
          <a:ln/>
        </p:spPr>
        <p:txBody>
          <a:bodyPr wrap="square" lIns="0" tIns="0" rIns="0" bIns="0" rtlCol="0" anchor="ctr"/>
          <a:lstStyle/>
          <a:p>
            <a:pPr indent="0" marL="0">
              <a:buNone/>
            </a:pPr>
            <a:r>
              <a:rPr lang="en-US" sz="1150" dirty="0">
                <a:solidFill>
                  <a:srgbClr val="CADCFC"/>
                </a:solidFill>
                <a:latin typeface="Arial" pitchFamily="34" charset="0"/>
                <a:ea typeface="Arial" pitchFamily="34" charset="-122"/>
                <a:cs typeface="Arial" pitchFamily="34" charset="-120"/>
              </a:rPr>
              <a:t>Reads CDISC SDTM specification JSON</a:t>
            </a:r>
            <a:endParaRPr lang="en-US" sz="1150" dirty="0"/>
          </a:p>
        </p:txBody>
      </p:sp>
      <p:pic>
        <p:nvPicPr>
          <p:cNvPr id="9" name="Image 1" descr="preencoded.png">    </p:cNvPr>
          <p:cNvPicPr>
            <a:picLocks noChangeAspect="1"/>
          </p:cNvPicPr>
          <p:nvPr/>
        </p:nvPicPr>
        <p:blipFill>
          <a:blip r:embed="rId2"/>
          <a:stretch>
            <a:fillRect/>
          </a:stretch>
        </p:blipFill>
        <p:spPr>
          <a:xfrm>
            <a:off x="6035040" y="2331720"/>
            <a:ext cx="274320" cy="256032"/>
          </a:xfrm>
          <a:prstGeom prst="rect">
            <a:avLst/>
          </a:prstGeom>
        </p:spPr>
      </p:pic>
      <p:sp>
        <p:nvSpPr>
          <p:cNvPr id="10" name="Shape 6"/>
          <p:cNvSpPr/>
          <p:nvPr/>
        </p:nvSpPr>
        <p:spPr>
          <a:xfrm>
            <a:off x="1463040" y="2578608"/>
            <a:ext cx="9235440" cy="749808"/>
          </a:xfrm>
          <a:prstGeom prst="roundRect">
            <a:avLst>
              <a:gd name="adj" fmla="val 7317"/>
            </a:avLst>
          </a:prstGeom>
          <a:solidFill>
            <a:srgbClr val="123A4D"/>
          </a:solidFill>
          <a:ln/>
          <a:effectLst>
            <a:outerShdw sx="100000" sy="100000" kx="0" ky="0" algn="bl" rotWithShape="0" blurRad="114300" dist="38100" dir="5400000">
              <a:srgbClr val="0C2430">
                <a:alpha val="12000"/>
              </a:srgbClr>
            </a:outerShdw>
          </a:effectLst>
        </p:spPr>
      </p:sp>
      <p:sp>
        <p:nvSpPr>
          <p:cNvPr id="11" name="Shape 7"/>
          <p:cNvSpPr/>
          <p:nvPr/>
        </p:nvSpPr>
        <p:spPr>
          <a:xfrm>
            <a:off x="1627632" y="2679192"/>
            <a:ext cx="548640" cy="548640"/>
          </a:xfrm>
          <a:prstGeom prst="roundRect">
            <a:avLst>
              <a:gd name="adj" fmla="val 13333"/>
            </a:avLst>
          </a:prstGeom>
          <a:solidFill>
            <a:srgbClr val="1C7293"/>
          </a:solidFill>
          <a:ln/>
          <a:effectLst>
            <a:outerShdw sx="100000" sy="100000" kx="0" ky="0" algn="bl" rotWithShape="0" blurRad="114300" dist="38100" dir="5400000">
              <a:srgbClr val="0C2430">
                <a:alpha val="12000"/>
              </a:srgbClr>
            </a:outerShdw>
          </a:effectLst>
        </p:spPr>
      </p:sp>
      <p:pic>
        <p:nvPicPr>
          <p:cNvPr id="12" name="Image 2" descr="preencoded.png">    </p:cNvPr>
          <p:cNvPicPr>
            <a:picLocks noChangeAspect="1"/>
          </p:cNvPicPr>
          <p:nvPr/>
        </p:nvPicPr>
        <p:blipFill>
          <a:blip r:embed="rId3"/>
          <a:stretch>
            <a:fillRect/>
          </a:stretch>
        </p:blipFill>
        <p:spPr>
          <a:xfrm>
            <a:off x="1748333" y="2799893"/>
            <a:ext cx="307238" cy="307238"/>
          </a:xfrm>
          <a:prstGeom prst="rect">
            <a:avLst/>
          </a:prstGeom>
        </p:spPr>
      </p:pic>
      <p:sp>
        <p:nvSpPr>
          <p:cNvPr id="13" name="Text 8"/>
          <p:cNvSpPr/>
          <p:nvPr/>
        </p:nvSpPr>
        <p:spPr>
          <a:xfrm>
            <a:off x="2377440" y="2624328"/>
            <a:ext cx="2834640" cy="658368"/>
          </a:xfrm>
          <a:prstGeom prst="rect">
            <a:avLst/>
          </a:prstGeom>
          <a:noFill/>
          <a:ln/>
        </p:spPr>
        <p:txBody>
          <a:bodyPr wrap="square" lIns="0" tIns="0" rIns="0" bIns="0" rtlCol="0" anchor="ctr"/>
          <a:lstStyle/>
          <a:p>
            <a:pPr indent="0" marL="0">
              <a:buNone/>
            </a:pPr>
            <a:r>
              <a:rPr lang="en-US" sz="1500" b="1" dirty="0">
                <a:solidFill>
                  <a:srgbClr val="FFFFFF"/>
                </a:solidFill>
                <a:latin typeface="Cambria" pitchFamily="34" charset="0"/>
                <a:ea typeface="Cambria" pitchFamily="34" charset="-122"/>
                <a:cs typeface="Cambria" pitchFamily="34" charset="-120"/>
              </a:rPr>
              <a:t>Raw reader</a:t>
            </a:r>
            <a:endParaRPr lang="en-US" sz="1500" dirty="0"/>
          </a:p>
        </p:txBody>
      </p:sp>
      <p:sp>
        <p:nvSpPr>
          <p:cNvPr id="14" name="Text 9"/>
          <p:cNvSpPr/>
          <p:nvPr/>
        </p:nvSpPr>
        <p:spPr>
          <a:xfrm>
            <a:off x="5212080" y="2624328"/>
            <a:ext cx="5349240" cy="658368"/>
          </a:xfrm>
          <a:prstGeom prst="rect">
            <a:avLst/>
          </a:prstGeom>
          <a:noFill/>
          <a:ln/>
        </p:spPr>
        <p:txBody>
          <a:bodyPr wrap="square" lIns="0" tIns="0" rIns="0" bIns="0" rtlCol="0" anchor="ctr"/>
          <a:lstStyle/>
          <a:p>
            <a:pPr indent="0" marL="0">
              <a:buNone/>
            </a:pPr>
            <a:r>
              <a:rPr lang="en-US" sz="1150" dirty="0">
                <a:solidFill>
                  <a:srgbClr val="CADCFC"/>
                </a:solidFill>
                <a:latin typeface="Arial" pitchFamily="34" charset="0"/>
                <a:ea typeface="Arial" pitchFamily="34" charset="-122"/>
                <a:cs typeface="Arial" pitchFamily="34" charset="-120"/>
              </a:rPr>
              <a:t>Generates/reads raw clinical data</a:t>
            </a:r>
            <a:endParaRPr lang="en-US" sz="1150" dirty="0"/>
          </a:p>
        </p:txBody>
      </p:sp>
      <p:pic>
        <p:nvPicPr>
          <p:cNvPr id="15" name="Image 3" descr="preencoded.png">    </p:cNvPr>
          <p:cNvPicPr>
            <a:picLocks noChangeAspect="1"/>
          </p:cNvPicPr>
          <p:nvPr/>
        </p:nvPicPr>
        <p:blipFill>
          <a:blip r:embed="rId4"/>
          <a:stretch>
            <a:fillRect/>
          </a:stretch>
        </p:blipFill>
        <p:spPr>
          <a:xfrm>
            <a:off x="6035040" y="3355848"/>
            <a:ext cx="274320" cy="256032"/>
          </a:xfrm>
          <a:prstGeom prst="rect">
            <a:avLst/>
          </a:prstGeom>
        </p:spPr>
      </p:pic>
      <p:sp>
        <p:nvSpPr>
          <p:cNvPr id="16" name="Shape 10"/>
          <p:cNvSpPr/>
          <p:nvPr/>
        </p:nvSpPr>
        <p:spPr>
          <a:xfrm>
            <a:off x="1463040" y="3602736"/>
            <a:ext cx="9235440" cy="749808"/>
          </a:xfrm>
          <a:prstGeom prst="roundRect">
            <a:avLst>
              <a:gd name="adj" fmla="val 7317"/>
            </a:avLst>
          </a:prstGeom>
          <a:solidFill>
            <a:srgbClr val="065A82"/>
          </a:solidFill>
          <a:ln/>
          <a:effectLst>
            <a:outerShdw sx="100000" sy="100000" kx="0" ky="0" algn="bl" rotWithShape="0" blurRad="114300" dist="38100" dir="5400000">
              <a:srgbClr val="0C2430">
                <a:alpha val="12000"/>
              </a:srgbClr>
            </a:outerShdw>
          </a:effectLst>
        </p:spPr>
      </p:sp>
      <p:sp>
        <p:nvSpPr>
          <p:cNvPr id="17" name="Shape 11"/>
          <p:cNvSpPr/>
          <p:nvPr/>
        </p:nvSpPr>
        <p:spPr>
          <a:xfrm>
            <a:off x="1627632" y="3703320"/>
            <a:ext cx="548640" cy="548640"/>
          </a:xfrm>
          <a:prstGeom prst="roundRect">
            <a:avLst>
              <a:gd name="adj" fmla="val 13333"/>
            </a:avLst>
          </a:prstGeom>
          <a:solidFill>
            <a:srgbClr val="00A896"/>
          </a:solidFill>
          <a:ln/>
          <a:effectLst>
            <a:outerShdw sx="100000" sy="100000" kx="0" ky="0" algn="bl" rotWithShape="0" blurRad="114300" dist="38100" dir="5400000">
              <a:srgbClr val="0C2430">
                <a:alpha val="12000"/>
              </a:srgbClr>
            </a:outerShdw>
          </a:effectLst>
        </p:spPr>
      </p:sp>
      <p:pic>
        <p:nvPicPr>
          <p:cNvPr id="18" name="Image 4" descr="preencoded.png">    </p:cNvPr>
          <p:cNvPicPr>
            <a:picLocks noChangeAspect="1"/>
          </p:cNvPicPr>
          <p:nvPr/>
        </p:nvPicPr>
        <p:blipFill>
          <a:blip r:embed="rId5"/>
          <a:stretch>
            <a:fillRect/>
          </a:stretch>
        </p:blipFill>
        <p:spPr>
          <a:xfrm>
            <a:off x="1748333" y="3824021"/>
            <a:ext cx="307238" cy="307238"/>
          </a:xfrm>
          <a:prstGeom prst="rect">
            <a:avLst/>
          </a:prstGeom>
        </p:spPr>
      </p:pic>
      <p:sp>
        <p:nvSpPr>
          <p:cNvPr id="19" name="Text 12"/>
          <p:cNvSpPr/>
          <p:nvPr/>
        </p:nvSpPr>
        <p:spPr>
          <a:xfrm>
            <a:off x="2377440" y="3648456"/>
            <a:ext cx="2834640" cy="658368"/>
          </a:xfrm>
          <a:prstGeom prst="rect">
            <a:avLst/>
          </a:prstGeom>
          <a:noFill/>
          <a:ln/>
        </p:spPr>
        <p:txBody>
          <a:bodyPr wrap="square" lIns="0" tIns="0" rIns="0" bIns="0" rtlCol="0" anchor="ctr"/>
          <a:lstStyle/>
          <a:p>
            <a:pPr indent="0" marL="0">
              <a:buNone/>
            </a:pPr>
            <a:r>
              <a:rPr lang="en-US" sz="1500" b="1" dirty="0">
                <a:solidFill>
                  <a:srgbClr val="FFFFFF"/>
                </a:solidFill>
                <a:latin typeface="Cambria" pitchFamily="34" charset="0"/>
                <a:ea typeface="Cambria" pitchFamily="34" charset="-122"/>
                <a:cs typeface="Cambria" pitchFamily="34" charset="-120"/>
              </a:rPr>
              <a:t>SDTM builder</a:t>
            </a:r>
            <a:endParaRPr lang="en-US" sz="1500" dirty="0"/>
          </a:p>
        </p:txBody>
      </p:sp>
      <p:sp>
        <p:nvSpPr>
          <p:cNvPr id="20" name="Text 13"/>
          <p:cNvSpPr/>
          <p:nvPr/>
        </p:nvSpPr>
        <p:spPr>
          <a:xfrm>
            <a:off x="5212080" y="3648456"/>
            <a:ext cx="5349240" cy="658368"/>
          </a:xfrm>
          <a:prstGeom prst="rect">
            <a:avLst/>
          </a:prstGeom>
          <a:noFill/>
          <a:ln/>
        </p:spPr>
        <p:txBody>
          <a:bodyPr wrap="square" lIns="0" tIns="0" rIns="0" bIns="0" rtlCol="0" anchor="ctr"/>
          <a:lstStyle/>
          <a:p>
            <a:pPr indent="0" marL="0">
              <a:buNone/>
            </a:pPr>
            <a:r>
              <a:rPr lang="en-US" sz="1150" dirty="0">
                <a:solidFill>
                  <a:srgbClr val="CADCFC"/>
                </a:solidFill>
                <a:latin typeface="Arial" pitchFamily="34" charset="0"/>
                <a:ea typeface="Arial" pitchFamily="34" charset="-122"/>
                <a:cs typeface="Arial" pitchFamily="34" charset="-120"/>
              </a:rPr>
              <a:t>Maps raw → SDTM domains per spec</a:t>
            </a:r>
            <a:endParaRPr lang="en-US" sz="1150" dirty="0"/>
          </a:p>
        </p:txBody>
      </p:sp>
      <p:pic>
        <p:nvPicPr>
          <p:cNvPr id="21" name="Image 5" descr="preencoded.png">    </p:cNvPr>
          <p:cNvPicPr>
            <a:picLocks noChangeAspect="1"/>
          </p:cNvPicPr>
          <p:nvPr/>
        </p:nvPicPr>
        <p:blipFill>
          <a:blip r:embed="rId6"/>
          <a:stretch>
            <a:fillRect/>
          </a:stretch>
        </p:blipFill>
        <p:spPr>
          <a:xfrm>
            <a:off x="6035040" y="4379976"/>
            <a:ext cx="274320" cy="256032"/>
          </a:xfrm>
          <a:prstGeom prst="rect">
            <a:avLst/>
          </a:prstGeom>
        </p:spPr>
      </p:pic>
      <p:sp>
        <p:nvSpPr>
          <p:cNvPr id="22" name="Shape 14"/>
          <p:cNvSpPr/>
          <p:nvPr/>
        </p:nvSpPr>
        <p:spPr>
          <a:xfrm>
            <a:off x="1463040" y="4626864"/>
            <a:ext cx="9235440" cy="749808"/>
          </a:xfrm>
          <a:prstGeom prst="roundRect">
            <a:avLst>
              <a:gd name="adj" fmla="val 7317"/>
            </a:avLst>
          </a:prstGeom>
          <a:solidFill>
            <a:srgbClr val="123A4D"/>
          </a:solidFill>
          <a:ln/>
          <a:effectLst>
            <a:outerShdw sx="100000" sy="100000" kx="0" ky="0" algn="bl" rotWithShape="0" blurRad="114300" dist="38100" dir="5400000">
              <a:srgbClr val="0C2430">
                <a:alpha val="12000"/>
              </a:srgbClr>
            </a:outerShdw>
          </a:effectLst>
        </p:spPr>
      </p:sp>
      <p:sp>
        <p:nvSpPr>
          <p:cNvPr id="23" name="Shape 15"/>
          <p:cNvSpPr/>
          <p:nvPr/>
        </p:nvSpPr>
        <p:spPr>
          <a:xfrm>
            <a:off x="1627632" y="4727448"/>
            <a:ext cx="548640" cy="548640"/>
          </a:xfrm>
          <a:prstGeom prst="roundRect">
            <a:avLst>
              <a:gd name="adj" fmla="val 13333"/>
            </a:avLst>
          </a:prstGeom>
          <a:solidFill>
            <a:srgbClr val="1C7293"/>
          </a:solidFill>
          <a:ln/>
          <a:effectLst>
            <a:outerShdw sx="100000" sy="100000" kx="0" ky="0" algn="bl" rotWithShape="0" blurRad="114300" dist="38100" dir="5400000">
              <a:srgbClr val="0C2430">
                <a:alpha val="12000"/>
              </a:srgbClr>
            </a:outerShdw>
          </a:effectLst>
        </p:spPr>
      </p:sp>
      <p:pic>
        <p:nvPicPr>
          <p:cNvPr id="24" name="Image 6" descr="preencoded.png">    </p:cNvPr>
          <p:cNvPicPr>
            <a:picLocks noChangeAspect="1"/>
          </p:cNvPicPr>
          <p:nvPr/>
        </p:nvPicPr>
        <p:blipFill>
          <a:blip r:embed="rId7"/>
          <a:stretch>
            <a:fillRect/>
          </a:stretch>
        </p:blipFill>
        <p:spPr>
          <a:xfrm>
            <a:off x="1748333" y="4848149"/>
            <a:ext cx="307238" cy="307238"/>
          </a:xfrm>
          <a:prstGeom prst="rect">
            <a:avLst/>
          </a:prstGeom>
        </p:spPr>
      </p:pic>
      <p:sp>
        <p:nvSpPr>
          <p:cNvPr id="25" name="Text 16"/>
          <p:cNvSpPr/>
          <p:nvPr/>
        </p:nvSpPr>
        <p:spPr>
          <a:xfrm>
            <a:off x="2377440" y="4672584"/>
            <a:ext cx="2834640" cy="658368"/>
          </a:xfrm>
          <a:prstGeom prst="rect">
            <a:avLst/>
          </a:prstGeom>
          <a:noFill/>
          <a:ln/>
        </p:spPr>
        <p:txBody>
          <a:bodyPr wrap="square" lIns="0" tIns="0" rIns="0" bIns="0" rtlCol="0" anchor="ctr"/>
          <a:lstStyle/>
          <a:p>
            <a:pPr indent="0" marL="0">
              <a:buNone/>
            </a:pPr>
            <a:r>
              <a:rPr lang="en-US" sz="1500" b="1" dirty="0">
                <a:solidFill>
                  <a:srgbClr val="FFFFFF"/>
                </a:solidFill>
                <a:latin typeface="Cambria" pitchFamily="34" charset="0"/>
                <a:ea typeface="Cambria" pitchFamily="34" charset="-122"/>
                <a:cs typeface="Cambria" pitchFamily="34" charset="-120"/>
              </a:rPr>
              <a:t>SAS generator</a:t>
            </a:r>
            <a:endParaRPr lang="en-US" sz="1500" dirty="0"/>
          </a:p>
        </p:txBody>
      </p:sp>
      <p:sp>
        <p:nvSpPr>
          <p:cNvPr id="26" name="Text 17"/>
          <p:cNvSpPr/>
          <p:nvPr/>
        </p:nvSpPr>
        <p:spPr>
          <a:xfrm>
            <a:off x="5212080" y="4672584"/>
            <a:ext cx="5349240" cy="658368"/>
          </a:xfrm>
          <a:prstGeom prst="rect">
            <a:avLst/>
          </a:prstGeom>
          <a:noFill/>
          <a:ln/>
        </p:spPr>
        <p:txBody>
          <a:bodyPr wrap="square" lIns="0" tIns="0" rIns="0" bIns="0" rtlCol="0" anchor="ctr"/>
          <a:lstStyle/>
          <a:p>
            <a:pPr indent="0" marL="0">
              <a:buNone/>
            </a:pPr>
            <a:r>
              <a:rPr lang="en-US" sz="1150" dirty="0">
                <a:solidFill>
                  <a:srgbClr val="CADCFC"/>
                </a:solidFill>
                <a:latin typeface="Arial" pitchFamily="34" charset="0"/>
                <a:ea typeface="Arial" pitchFamily="34" charset="-122"/>
                <a:cs typeface="Arial" pitchFamily="34" charset="-120"/>
              </a:rPr>
              <a:t>Produces SAS program per domain</a:t>
            </a:r>
            <a:endParaRPr lang="en-US" sz="1150" dirty="0"/>
          </a:p>
        </p:txBody>
      </p:sp>
      <p:pic>
        <p:nvPicPr>
          <p:cNvPr id="27" name="Image 7" descr="preencoded.png">    </p:cNvPr>
          <p:cNvPicPr>
            <a:picLocks noChangeAspect="1"/>
          </p:cNvPicPr>
          <p:nvPr/>
        </p:nvPicPr>
        <p:blipFill>
          <a:blip r:embed="rId8"/>
          <a:stretch>
            <a:fillRect/>
          </a:stretch>
        </p:blipFill>
        <p:spPr>
          <a:xfrm>
            <a:off x="6035040" y="5404104"/>
            <a:ext cx="274320" cy="256032"/>
          </a:xfrm>
          <a:prstGeom prst="rect">
            <a:avLst/>
          </a:prstGeom>
        </p:spPr>
      </p:pic>
      <p:sp>
        <p:nvSpPr>
          <p:cNvPr id="28" name="Shape 18"/>
          <p:cNvSpPr/>
          <p:nvPr/>
        </p:nvSpPr>
        <p:spPr>
          <a:xfrm>
            <a:off x="1463040" y="5650992"/>
            <a:ext cx="9235440" cy="749808"/>
          </a:xfrm>
          <a:prstGeom prst="roundRect">
            <a:avLst>
              <a:gd name="adj" fmla="val 7317"/>
            </a:avLst>
          </a:prstGeom>
          <a:solidFill>
            <a:srgbClr val="123A4D"/>
          </a:solidFill>
          <a:ln/>
          <a:effectLst>
            <a:outerShdw sx="100000" sy="100000" kx="0" ky="0" algn="bl" rotWithShape="0" blurRad="114300" dist="38100" dir="5400000">
              <a:srgbClr val="0C2430">
                <a:alpha val="12000"/>
              </a:srgbClr>
            </a:outerShdw>
          </a:effectLst>
        </p:spPr>
      </p:sp>
      <p:sp>
        <p:nvSpPr>
          <p:cNvPr id="29" name="Shape 19"/>
          <p:cNvSpPr/>
          <p:nvPr/>
        </p:nvSpPr>
        <p:spPr>
          <a:xfrm>
            <a:off x="1627632" y="5751576"/>
            <a:ext cx="548640" cy="548640"/>
          </a:xfrm>
          <a:prstGeom prst="roundRect">
            <a:avLst>
              <a:gd name="adj" fmla="val 13333"/>
            </a:avLst>
          </a:prstGeom>
          <a:solidFill>
            <a:srgbClr val="1C7293"/>
          </a:solidFill>
          <a:ln/>
          <a:effectLst>
            <a:outerShdw sx="100000" sy="100000" kx="0" ky="0" algn="bl" rotWithShape="0" blurRad="114300" dist="38100" dir="5400000">
              <a:srgbClr val="0C2430">
                <a:alpha val="12000"/>
              </a:srgbClr>
            </a:outerShdw>
          </a:effectLst>
        </p:spPr>
      </p:sp>
      <p:pic>
        <p:nvPicPr>
          <p:cNvPr id="30" name="Image 8" descr="preencoded.png">    </p:cNvPr>
          <p:cNvPicPr>
            <a:picLocks noChangeAspect="1"/>
          </p:cNvPicPr>
          <p:nvPr/>
        </p:nvPicPr>
        <p:blipFill>
          <a:blip r:embed="rId9"/>
          <a:stretch>
            <a:fillRect/>
          </a:stretch>
        </p:blipFill>
        <p:spPr>
          <a:xfrm>
            <a:off x="1748333" y="5872277"/>
            <a:ext cx="307238" cy="307238"/>
          </a:xfrm>
          <a:prstGeom prst="rect">
            <a:avLst/>
          </a:prstGeom>
        </p:spPr>
      </p:pic>
      <p:sp>
        <p:nvSpPr>
          <p:cNvPr id="31" name="Text 20"/>
          <p:cNvSpPr/>
          <p:nvPr/>
        </p:nvSpPr>
        <p:spPr>
          <a:xfrm>
            <a:off x="2377440" y="5696712"/>
            <a:ext cx="2834640" cy="658368"/>
          </a:xfrm>
          <a:prstGeom prst="rect">
            <a:avLst/>
          </a:prstGeom>
          <a:noFill/>
          <a:ln/>
        </p:spPr>
        <p:txBody>
          <a:bodyPr wrap="square" lIns="0" tIns="0" rIns="0" bIns="0" rtlCol="0" anchor="ctr"/>
          <a:lstStyle/>
          <a:p>
            <a:pPr indent="0" marL="0">
              <a:buNone/>
            </a:pPr>
            <a:r>
              <a:rPr lang="en-US" sz="1500" b="1" dirty="0">
                <a:solidFill>
                  <a:srgbClr val="FFFFFF"/>
                </a:solidFill>
                <a:latin typeface="Cambria" pitchFamily="34" charset="0"/>
                <a:ea typeface="Cambria" pitchFamily="34" charset="-122"/>
                <a:cs typeface="Cambria" pitchFamily="34" charset="-120"/>
              </a:rPr>
              <a:t>Validator</a:t>
            </a:r>
            <a:endParaRPr lang="en-US" sz="1500" dirty="0"/>
          </a:p>
        </p:txBody>
      </p:sp>
      <p:sp>
        <p:nvSpPr>
          <p:cNvPr id="32" name="Text 21"/>
          <p:cNvSpPr/>
          <p:nvPr/>
        </p:nvSpPr>
        <p:spPr>
          <a:xfrm>
            <a:off x="5212080" y="5696712"/>
            <a:ext cx="5349240" cy="658368"/>
          </a:xfrm>
          <a:prstGeom prst="rect">
            <a:avLst/>
          </a:prstGeom>
          <a:noFill/>
          <a:ln/>
        </p:spPr>
        <p:txBody>
          <a:bodyPr wrap="square" lIns="0" tIns="0" rIns="0" bIns="0" rtlCol="0" anchor="ctr"/>
          <a:lstStyle/>
          <a:p>
            <a:pPr indent="0" marL="0">
              <a:buNone/>
            </a:pPr>
            <a:r>
              <a:rPr lang="en-US" sz="1150" dirty="0">
                <a:solidFill>
                  <a:srgbClr val="CADCFC"/>
                </a:solidFill>
                <a:latin typeface="Arial" pitchFamily="34" charset="0"/>
                <a:ea typeface="Arial" pitchFamily="34" charset="-122"/>
                <a:cs typeface="Arial" pitchFamily="34" charset="-120"/>
              </a:rPr>
              <a:t>CDISC rules + CT conformance</a:t>
            </a:r>
            <a:endParaRPr lang="en-US" sz="1150" dirty="0"/>
          </a:p>
        </p:txBody>
      </p:sp>
      <p:sp>
        <p:nvSpPr>
          <p:cNvPr id="33" name="Text 22"/>
          <p:cNvSpPr/>
          <p:nvPr/>
        </p:nvSpPr>
        <p:spPr>
          <a:xfrm>
            <a:off x="1463040" y="6355080"/>
            <a:ext cx="9235440" cy="365760"/>
          </a:xfrm>
          <a:prstGeom prst="rect">
            <a:avLst/>
          </a:prstGeom>
          <a:noFill/>
          <a:ln/>
        </p:spPr>
        <p:txBody>
          <a:bodyPr wrap="square" rtlCol="0" anchor="ctr"/>
          <a:lstStyle/>
          <a:p>
            <a:pPr algn="ctr" indent="0" marL="0">
              <a:buNone/>
            </a:pPr>
            <a:r>
              <a:rPr lang="en-US" sz="1100" i="1" dirty="0">
                <a:solidFill>
                  <a:srgbClr val="00A896"/>
                </a:solidFill>
                <a:latin typeface="Arial" pitchFamily="34" charset="0"/>
                <a:ea typeface="Arial" pitchFamily="34" charset="-122"/>
                <a:cs typeface="Arial" pitchFamily="34" charset="-120"/>
              </a:rPr>
              <a:t>MCP server wraps these as callable tools for AI agents.</a:t>
            </a:r>
            <a:endParaRPr lang="en-US" sz="11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6F8F9"/>
        </a:solidFill>
      </p:bgPr>
    </p:bg>
    <p:spTree>
      <p:nvGrpSpPr>
        <p:cNvPr id="1" name=""/>
        <p:cNvGrpSpPr/>
        <p:nvPr/>
      </p:nvGrpSpPr>
      <p:grpSpPr>
        <a:xfrm>
          <a:off x="0" y="0"/>
          <a:ext cx="0" cy="0"/>
          <a:chOff x="0" y="0"/>
          <a:chExt cx="0" cy="0"/>
        </a:xfrm>
      </p:grpSpPr>
      <p:sp>
        <p:nvSpPr>
          <p:cNvPr id="2" name="Text 0"/>
          <p:cNvSpPr/>
          <p:nvPr/>
        </p:nvSpPr>
        <p:spPr>
          <a:xfrm>
            <a:off x="640080" y="457200"/>
            <a:ext cx="10881360" cy="274320"/>
          </a:xfrm>
          <a:prstGeom prst="rect">
            <a:avLst/>
          </a:prstGeom>
          <a:noFill/>
          <a:ln/>
        </p:spPr>
        <p:txBody>
          <a:bodyPr wrap="square" rtlCol="0" anchor="ctr"/>
          <a:lstStyle/>
          <a:p>
            <a:pPr indent="0" marL="0">
              <a:buNone/>
            </a:pPr>
            <a:r>
              <a:rPr lang="en-US" sz="1200" b="1" spc="300" kern="0" dirty="0">
                <a:solidFill>
                  <a:srgbClr val="1C7293"/>
                </a:solidFill>
                <a:latin typeface="Arial" pitchFamily="34" charset="0"/>
                <a:ea typeface="Arial" pitchFamily="34" charset="-122"/>
                <a:cs typeface="Arial" pitchFamily="34" charset="-120"/>
              </a:rPr>
              <a:t>THE TECHNOLOGY MODEL</a:t>
            </a:r>
            <a:endParaRPr lang="en-US" sz="1200" dirty="0"/>
          </a:p>
        </p:txBody>
      </p:sp>
      <p:sp>
        <p:nvSpPr>
          <p:cNvPr id="3" name="Text 1"/>
          <p:cNvSpPr/>
          <p:nvPr/>
        </p:nvSpPr>
        <p:spPr>
          <a:xfrm>
            <a:off x="640080" y="731520"/>
            <a:ext cx="10881360" cy="640080"/>
          </a:xfrm>
          <a:prstGeom prst="rect">
            <a:avLst/>
          </a:prstGeom>
          <a:noFill/>
          <a:ln/>
        </p:spPr>
        <p:txBody>
          <a:bodyPr wrap="square" rtlCol="0" anchor="ctr"/>
          <a:lstStyle/>
          <a:p>
            <a:pPr indent="0" marL="0">
              <a:buNone/>
            </a:pPr>
            <a:r>
              <a:rPr lang="en-US" sz="2800" b="1" dirty="0">
                <a:solidFill>
                  <a:srgbClr val="0B3A4A"/>
                </a:solidFill>
                <a:latin typeface="Cambria" pitchFamily="34" charset="0"/>
                <a:ea typeface="Cambria" pitchFamily="34" charset="-122"/>
                <a:cs typeface="Cambria" pitchFamily="34" charset="-120"/>
              </a:rPr>
              <a:t>The technology stack</a:t>
            </a:r>
            <a:endParaRPr lang="en-US" sz="2800" dirty="0"/>
          </a:p>
        </p:txBody>
      </p:sp>
      <p:sp>
        <p:nvSpPr>
          <p:cNvPr id="4" name="Text 2"/>
          <p:cNvSpPr/>
          <p:nvPr/>
        </p:nvSpPr>
        <p:spPr>
          <a:xfrm>
            <a:off x="640080" y="1463040"/>
            <a:ext cx="10881360" cy="457200"/>
          </a:xfrm>
          <a:prstGeom prst="rect">
            <a:avLst/>
          </a:prstGeom>
          <a:noFill/>
          <a:ln/>
        </p:spPr>
        <p:txBody>
          <a:bodyPr wrap="square" rtlCol="0" anchor="ctr"/>
          <a:lstStyle/>
          <a:p>
            <a:pPr indent="0" marL="0">
              <a:buNone/>
            </a:pPr>
            <a:r>
              <a:rPr lang="en-US" sz="1400" dirty="0">
                <a:solidFill>
                  <a:srgbClr val="0C2430"/>
                </a:solidFill>
                <a:latin typeface="Arial" pitchFamily="34" charset="0"/>
                <a:ea typeface="Arial" pitchFamily="34" charset="-122"/>
                <a:cs typeface="Arial" pitchFamily="34" charset="-120"/>
              </a:rPr>
              <a:t>Python orchestration, CDISC standards, MCP integration.</a:t>
            </a:r>
            <a:endParaRPr lang="en-US" sz="1400" dirty="0"/>
          </a:p>
        </p:txBody>
      </p:sp>
      <p:sp>
        <p:nvSpPr>
          <p:cNvPr id="5" name="Shape 3"/>
          <p:cNvSpPr/>
          <p:nvPr/>
        </p:nvSpPr>
        <p:spPr>
          <a:xfrm>
            <a:off x="640080" y="2057400"/>
            <a:ext cx="3584448" cy="4023360"/>
          </a:xfrm>
          <a:prstGeom prst="roundRect">
            <a:avLst>
              <a:gd name="adj" fmla="val 1531"/>
            </a:avLst>
          </a:prstGeom>
          <a:solidFill>
            <a:srgbClr val="FFFFFF"/>
          </a:solidFill>
          <a:ln/>
          <a:effectLst>
            <a:outerShdw sx="100000" sy="100000" kx="0" ky="0" algn="bl" rotWithShape="0" blurRad="114300" dist="38100" dir="5400000">
              <a:srgbClr val="0C2430">
                <a:alpha val="12000"/>
              </a:srgbClr>
            </a:outerShdw>
          </a:effectLst>
        </p:spPr>
      </p:sp>
      <p:sp>
        <p:nvSpPr>
          <p:cNvPr id="6" name="Shape 4"/>
          <p:cNvSpPr/>
          <p:nvPr/>
        </p:nvSpPr>
        <p:spPr>
          <a:xfrm>
            <a:off x="640080" y="2057400"/>
            <a:ext cx="3584448" cy="109728"/>
          </a:xfrm>
          <a:prstGeom prst="roundRect">
            <a:avLst/>
          </a:prstGeom>
          <a:solidFill>
            <a:srgbClr val="00A896"/>
          </a:solidFill>
          <a:ln/>
        </p:spPr>
      </p:sp>
      <p:sp>
        <p:nvSpPr>
          <p:cNvPr id="7" name="Shape 5"/>
          <p:cNvSpPr/>
          <p:nvPr/>
        </p:nvSpPr>
        <p:spPr>
          <a:xfrm>
            <a:off x="914400" y="2331720"/>
            <a:ext cx="777240" cy="777240"/>
          </a:xfrm>
          <a:prstGeom prst="roundRect">
            <a:avLst>
              <a:gd name="adj" fmla="val 9412"/>
            </a:avLst>
          </a:prstGeom>
          <a:solidFill>
            <a:srgbClr val="0B3A4A"/>
          </a:solidFill>
          <a:ln/>
          <a:effectLst>
            <a:outerShdw sx="100000" sy="100000" kx="0" ky="0" algn="bl" rotWithShape="0" blurRad="114300" dist="38100" dir="5400000">
              <a:srgbClr val="0C2430">
                <a:alpha val="12000"/>
              </a:srgbClr>
            </a:outerShdw>
          </a:effectLst>
        </p:spPr>
      </p:sp>
      <p:pic>
        <p:nvPicPr>
          <p:cNvPr id="8" name="Image 0" descr="preencoded.png">    </p:cNvPr>
          <p:cNvPicPr>
            <a:picLocks noChangeAspect="1"/>
          </p:cNvPicPr>
          <p:nvPr/>
        </p:nvPicPr>
        <p:blipFill>
          <a:blip r:embed="rId1"/>
          <a:stretch>
            <a:fillRect/>
          </a:stretch>
        </p:blipFill>
        <p:spPr>
          <a:xfrm>
            <a:off x="1085393" y="2502713"/>
            <a:ext cx="435254" cy="435254"/>
          </a:xfrm>
          <a:prstGeom prst="rect">
            <a:avLst/>
          </a:prstGeom>
        </p:spPr>
      </p:pic>
      <p:sp>
        <p:nvSpPr>
          <p:cNvPr id="9" name="Text 6"/>
          <p:cNvSpPr/>
          <p:nvPr/>
        </p:nvSpPr>
        <p:spPr>
          <a:xfrm>
            <a:off x="1874520" y="2331720"/>
            <a:ext cx="2194560" cy="457200"/>
          </a:xfrm>
          <a:prstGeom prst="rect">
            <a:avLst/>
          </a:prstGeom>
          <a:noFill/>
          <a:ln/>
        </p:spPr>
        <p:txBody>
          <a:bodyPr wrap="square" lIns="0" tIns="0" rIns="0" bIns="0" rtlCol="0" anchor="ctr"/>
          <a:lstStyle/>
          <a:p>
            <a:pPr indent="0" marL="0">
              <a:buNone/>
            </a:pPr>
            <a:r>
              <a:rPr lang="en-US" sz="2600" b="1" dirty="0">
                <a:solidFill>
                  <a:srgbClr val="0B3A4A"/>
                </a:solidFill>
                <a:latin typeface="Cambria" pitchFamily="34" charset="0"/>
                <a:ea typeface="Cambria" pitchFamily="34" charset="-122"/>
                <a:cs typeface="Cambria" pitchFamily="34" charset="-120"/>
              </a:rPr>
              <a:t>Python</a:t>
            </a:r>
            <a:endParaRPr lang="en-US" sz="2600" dirty="0"/>
          </a:p>
        </p:txBody>
      </p:sp>
      <p:sp>
        <p:nvSpPr>
          <p:cNvPr id="10" name="Text 7"/>
          <p:cNvSpPr/>
          <p:nvPr/>
        </p:nvSpPr>
        <p:spPr>
          <a:xfrm>
            <a:off x="1892808" y="2788920"/>
            <a:ext cx="2240280" cy="320040"/>
          </a:xfrm>
          <a:prstGeom prst="rect">
            <a:avLst/>
          </a:prstGeom>
          <a:noFill/>
          <a:ln/>
        </p:spPr>
        <p:txBody>
          <a:bodyPr wrap="square" lIns="0" tIns="0" rIns="0" bIns="0" rtlCol="0" anchor="ctr"/>
          <a:lstStyle/>
          <a:p>
            <a:pPr indent="0" marL="0">
              <a:buNone/>
            </a:pPr>
            <a:r>
              <a:rPr lang="en-US" sz="1150" b="1" i="1" dirty="0">
                <a:solidFill>
                  <a:srgbClr val="1C7293"/>
                </a:solidFill>
                <a:latin typeface="Arial" pitchFamily="34" charset="0"/>
                <a:ea typeface="Arial" pitchFamily="34" charset="-122"/>
                <a:cs typeface="Arial" pitchFamily="34" charset="-120"/>
              </a:rPr>
              <a:t>Pipeline engine</a:t>
            </a:r>
            <a:endParaRPr lang="en-US" sz="1150" dirty="0"/>
          </a:p>
        </p:txBody>
      </p:sp>
      <p:sp>
        <p:nvSpPr>
          <p:cNvPr id="11" name="Text 8"/>
          <p:cNvSpPr/>
          <p:nvPr/>
        </p:nvSpPr>
        <p:spPr>
          <a:xfrm>
            <a:off x="914400" y="3291840"/>
            <a:ext cx="3063240" cy="2651760"/>
          </a:xfrm>
          <a:prstGeom prst="rect">
            <a:avLst/>
          </a:prstGeom>
          <a:noFill/>
          <a:ln/>
        </p:spPr>
        <p:txBody>
          <a:bodyPr wrap="square" rtlCol="0" anchor="t"/>
          <a:lstStyle/>
          <a:p>
            <a:pPr marL="165100" indent="-165100">
              <a:lnSpc>
                <a:spcPct val="110000"/>
              </a:lnSpc>
              <a:spcAft>
                <a:spcPts val="700"/>
              </a:spcAft>
              <a:buSzPct val="100000"/>
              <a:buChar char="•"/>
            </a:pPr>
            <a:r>
              <a:rPr lang="en-US" sz="1200" dirty="0">
                <a:solidFill>
                  <a:srgbClr val="0C2430"/>
                </a:solidFill>
                <a:latin typeface="Arial" pitchFamily="34" charset="0"/>
                <a:ea typeface="Arial" pitchFamily="34" charset="-122"/>
                <a:cs typeface="Arial" pitchFamily="34" charset="-120"/>
              </a:rPr>
              <a:t>SDTMAgentPipeline class</a:t>
            </a:r>
            <a:endParaRPr lang="en-US" sz="1200" dirty="0"/>
          </a:p>
          <a:p>
            <a:pPr marL="165100" indent="-165100">
              <a:lnSpc>
                <a:spcPct val="110000"/>
              </a:lnSpc>
              <a:spcAft>
                <a:spcPts val="700"/>
              </a:spcAft>
              <a:buSzPct val="100000"/>
              <a:buChar char="•"/>
            </a:pPr>
            <a:r>
              <a:rPr lang="en-US" sz="1200" dirty="0">
                <a:solidFill>
                  <a:srgbClr val="0C2430"/>
                </a:solidFill>
                <a:latin typeface="Arial" pitchFamily="34" charset="0"/>
                <a:ea typeface="Arial" pitchFamily="34" charset="-122"/>
                <a:cs typeface="Arial" pitchFamily="34" charset="-120"/>
              </a:rPr>
              <a:t>spec → raw → build → SAS → validate</a:t>
            </a:r>
            <a:endParaRPr lang="en-US" sz="1200" dirty="0"/>
          </a:p>
          <a:p>
            <a:pPr marL="165100" indent="-165100">
              <a:lnSpc>
                <a:spcPct val="110000"/>
              </a:lnSpc>
              <a:spcAft>
                <a:spcPts val="700"/>
              </a:spcAft>
              <a:buSzPct val="100000"/>
              <a:buChar char="•"/>
            </a:pPr>
            <a:r>
              <a:rPr lang="en-US" sz="1200" dirty="0">
                <a:solidFill>
                  <a:srgbClr val="0C2430"/>
                </a:solidFill>
                <a:latin typeface="Arial" pitchFamily="34" charset="0"/>
                <a:ea typeface="Arial" pitchFamily="34" charset="-122"/>
                <a:cs typeface="Arial" pitchFamily="34" charset="-120"/>
              </a:rPr>
              <a:t>Datasets, programs, validation reports</a:t>
            </a:r>
            <a:endParaRPr lang="en-US" sz="1200" dirty="0"/>
          </a:p>
        </p:txBody>
      </p:sp>
      <p:sp>
        <p:nvSpPr>
          <p:cNvPr id="12" name="Shape 9"/>
          <p:cNvSpPr/>
          <p:nvPr/>
        </p:nvSpPr>
        <p:spPr>
          <a:xfrm>
            <a:off x="4334256" y="2057400"/>
            <a:ext cx="3584448" cy="4023360"/>
          </a:xfrm>
          <a:prstGeom prst="roundRect">
            <a:avLst>
              <a:gd name="adj" fmla="val 1531"/>
            </a:avLst>
          </a:prstGeom>
          <a:solidFill>
            <a:srgbClr val="FFFFFF"/>
          </a:solidFill>
          <a:ln/>
          <a:effectLst>
            <a:outerShdw sx="100000" sy="100000" kx="0" ky="0" algn="bl" rotWithShape="0" blurRad="114300" dist="38100" dir="5400000">
              <a:srgbClr val="0C2430">
                <a:alpha val="12000"/>
              </a:srgbClr>
            </a:outerShdw>
          </a:effectLst>
        </p:spPr>
      </p:sp>
      <p:sp>
        <p:nvSpPr>
          <p:cNvPr id="13" name="Shape 10"/>
          <p:cNvSpPr/>
          <p:nvPr/>
        </p:nvSpPr>
        <p:spPr>
          <a:xfrm>
            <a:off x="4334256" y="2057400"/>
            <a:ext cx="3584448" cy="109728"/>
          </a:xfrm>
          <a:prstGeom prst="roundRect">
            <a:avLst/>
          </a:prstGeom>
          <a:solidFill>
            <a:srgbClr val="1C7293"/>
          </a:solidFill>
          <a:ln/>
        </p:spPr>
      </p:sp>
      <p:sp>
        <p:nvSpPr>
          <p:cNvPr id="14" name="Shape 11"/>
          <p:cNvSpPr/>
          <p:nvPr/>
        </p:nvSpPr>
        <p:spPr>
          <a:xfrm>
            <a:off x="4608576" y="2331720"/>
            <a:ext cx="777240" cy="777240"/>
          </a:xfrm>
          <a:prstGeom prst="roundRect">
            <a:avLst>
              <a:gd name="adj" fmla="val 9412"/>
            </a:avLst>
          </a:prstGeom>
          <a:solidFill>
            <a:srgbClr val="0B3A4A"/>
          </a:solidFill>
          <a:ln/>
          <a:effectLst>
            <a:outerShdw sx="100000" sy="100000" kx="0" ky="0" algn="bl" rotWithShape="0" blurRad="114300" dist="38100" dir="5400000">
              <a:srgbClr val="0C2430">
                <a:alpha val="12000"/>
              </a:srgbClr>
            </a:outerShdw>
          </a:effectLst>
        </p:spPr>
      </p:sp>
      <p:pic>
        <p:nvPicPr>
          <p:cNvPr id="15" name="Image 1" descr="preencoded.png">    </p:cNvPr>
          <p:cNvPicPr>
            <a:picLocks noChangeAspect="1"/>
          </p:cNvPicPr>
          <p:nvPr/>
        </p:nvPicPr>
        <p:blipFill>
          <a:blip r:embed="rId2"/>
          <a:stretch>
            <a:fillRect/>
          </a:stretch>
        </p:blipFill>
        <p:spPr>
          <a:xfrm>
            <a:off x="4779569" y="2502713"/>
            <a:ext cx="435254" cy="435254"/>
          </a:xfrm>
          <a:prstGeom prst="rect">
            <a:avLst/>
          </a:prstGeom>
        </p:spPr>
      </p:pic>
      <p:sp>
        <p:nvSpPr>
          <p:cNvPr id="16" name="Text 12"/>
          <p:cNvSpPr/>
          <p:nvPr/>
        </p:nvSpPr>
        <p:spPr>
          <a:xfrm>
            <a:off x="5568696" y="2331720"/>
            <a:ext cx="2194560" cy="457200"/>
          </a:xfrm>
          <a:prstGeom prst="rect">
            <a:avLst/>
          </a:prstGeom>
          <a:noFill/>
          <a:ln/>
        </p:spPr>
        <p:txBody>
          <a:bodyPr wrap="square" lIns="0" tIns="0" rIns="0" bIns="0" rtlCol="0" anchor="ctr"/>
          <a:lstStyle/>
          <a:p>
            <a:pPr indent="0" marL="0">
              <a:buNone/>
            </a:pPr>
            <a:r>
              <a:rPr lang="en-US" sz="2600" b="1" dirty="0">
                <a:solidFill>
                  <a:srgbClr val="0B3A4A"/>
                </a:solidFill>
                <a:latin typeface="Cambria" pitchFamily="34" charset="0"/>
                <a:ea typeface="Cambria" pitchFamily="34" charset="-122"/>
                <a:cs typeface="Cambria" pitchFamily="34" charset="-120"/>
              </a:rPr>
              <a:t>MCP</a:t>
            </a:r>
            <a:endParaRPr lang="en-US" sz="2600" dirty="0"/>
          </a:p>
        </p:txBody>
      </p:sp>
      <p:sp>
        <p:nvSpPr>
          <p:cNvPr id="17" name="Text 13"/>
          <p:cNvSpPr/>
          <p:nvPr/>
        </p:nvSpPr>
        <p:spPr>
          <a:xfrm>
            <a:off x="5586984" y="2788920"/>
            <a:ext cx="2240280" cy="320040"/>
          </a:xfrm>
          <a:prstGeom prst="rect">
            <a:avLst/>
          </a:prstGeom>
          <a:noFill/>
          <a:ln/>
        </p:spPr>
        <p:txBody>
          <a:bodyPr wrap="square" lIns="0" tIns="0" rIns="0" bIns="0" rtlCol="0" anchor="ctr"/>
          <a:lstStyle/>
          <a:p>
            <a:pPr indent="0" marL="0">
              <a:buNone/>
            </a:pPr>
            <a:r>
              <a:rPr lang="en-US" sz="1150" b="1" i="1" dirty="0">
                <a:solidFill>
                  <a:srgbClr val="1C7293"/>
                </a:solidFill>
                <a:latin typeface="Arial" pitchFamily="34" charset="0"/>
                <a:ea typeface="Arial" pitchFamily="34" charset="-122"/>
                <a:cs typeface="Arial" pitchFamily="34" charset="-120"/>
              </a:rPr>
              <a:t>AI integration</a:t>
            </a:r>
            <a:endParaRPr lang="en-US" sz="1150" dirty="0"/>
          </a:p>
        </p:txBody>
      </p:sp>
      <p:sp>
        <p:nvSpPr>
          <p:cNvPr id="18" name="Text 14"/>
          <p:cNvSpPr/>
          <p:nvPr/>
        </p:nvSpPr>
        <p:spPr>
          <a:xfrm>
            <a:off x="4608576" y="3291840"/>
            <a:ext cx="3063240" cy="2651760"/>
          </a:xfrm>
          <a:prstGeom prst="rect">
            <a:avLst/>
          </a:prstGeom>
          <a:noFill/>
          <a:ln/>
        </p:spPr>
        <p:txBody>
          <a:bodyPr wrap="square" rtlCol="0" anchor="t"/>
          <a:lstStyle/>
          <a:p>
            <a:pPr marL="165100" indent="-165100">
              <a:lnSpc>
                <a:spcPct val="110000"/>
              </a:lnSpc>
              <a:spcAft>
                <a:spcPts val="700"/>
              </a:spcAft>
              <a:buSzPct val="100000"/>
              <a:buChar char="•"/>
            </a:pPr>
            <a:r>
              <a:rPr lang="en-US" sz="1200" dirty="0">
                <a:solidFill>
                  <a:srgbClr val="0C2430"/>
                </a:solidFill>
                <a:latin typeface="Arial" pitchFamily="34" charset="0"/>
                <a:ea typeface="Arial" pitchFamily="34" charset="-122"/>
                <a:cs typeface="Arial" pitchFamily="34" charset="-120"/>
              </a:rPr>
              <a:t>JSON-RPC Model Context Protocol</a:t>
            </a:r>
            <a:endParaRPr lang="en-US" sz="1200" dirty="0"/>
          </a:p>
          <a:p>
            <a:pPr marL="165100" indent="-165100">
              <a:lnSpc>
                <a:spcPct val="110000"/>
              </a:lnSpc>
              <a:spcAft>
                <a:spcPts val="700"/>
              </a:spcAft>
              <a:buSzPct val="100000"/>
              <a:buChar char="•"/>
            </a:pPr>
            <a:r>
              <a:rPr lang="en-US" sz="1200" dirty="0">
                <a:solidFill>
                  <a:srgbClr val="0C2430"/>
                </a:solidFill>
                <a:latin typeface="Arial" pitchFamily="34" charset="0"/>
                <a:ea typeface="Arial" pitchFamily="34" charset="-122"/>
                <a:cs typeface="Arial" pitchFamily="34" charset="-120"/>
              </a:rPr>
              <a:t>7 tools: pipeline, build, SAS, validate, spec, demo, list</a:t>
            </a:r>
            <a:endParaRPr lang="en-US" sz="1200" dirty="0"/>
          </a:p>
          <a:p>
            <a:pPr marL="165100" indent="-165100">
              <a:lnSpc>
                <a:spcPct val="110000"/>
              </a:lnSpc>
              <a:spcAft>
                <a:spcPts val="700"/>
              </a:spcAft>
              <a:buSzPct val="100000"/>
              <a:buChar char="•"/>
            </a:pPr>
            <a:r>
              <a:rPr lang="en-US" sz="1200" dirty="0">
                <a:solidFill>
                  <a:srgbClr val="0C2430"/>
                </a:solidFill>
                <a:latin typeface="Arial" pitchFamily="34" charset="0"/>
                <a:ea typeface="Arial" pitchFamily="34" charset="-122"/>
                <a:cs typeface="Arial" pitchFamily="34" charset="-120"/>
              </a:rPr>
              <a:t>Any MCP client can call</a:t>
            </a:r>
            <a:endParaRPr lang="en-US" sz="1200" dirty="0"/>
          </a:p>
        </p:txBody>
      </p:sp>
      <p:sp>
        <p:nvSpPr>
          <p:cNvPr id="19" name="Shape 15"/>
          <p:cNvSpPr/>
          <p:nvPr/>
        </p:nvSpPr>
        <p:spPr>
          <a:xfrm>
            <a:off x="8028432" y="2057400"/>
            <a:ext cx="3584448" cy="4023360"/>
          </a:xfrm>
          <a:prstGeom prst="roundRect">
            <a:avLst>
              <a:gd name="adj" fmla="val 1531"/>
            </a:avLst>
          </a:prstGeom>
          <a:solidFill>
            <a:srgbClr val="FFFFFF"/>
          </a:solidFill>
          <a:ln/>
          <a:effectLst>
            <a:outerShdw sx="100000" sy="100000" kx="0" ky="0" algn="bl" rotWithShape="0" blurRad="114300" dist="38100" dir="5400000">
              <a:srgbClr val="0C2430">
                <a:alpha val="12000"/>
              </a:srgbClr>
            </a:outerShdw>
          </a:effectLst>
        </p:spPr>
      </p:sp>
      <p:sp>
        <p:nvSpPr>
          <p:cNvPr id="20" name="Shape 16"/>
          <p:cNvSpPr/>
          <p:nvPr/>
        </p:nvSpPr>
        <p:spPr>
          <a:xfrm>
            <a:off x="8028432" y="2057400"/>
            <a:ext cx="3584448" cy="109728"/>
          </a:xfrm>
          <a:prstGeom prst="roundRect">
            <a:avLst/>
          </a:prstGeom>
          <a:solidFill>
            <a:srgbClr val="065A82"/>
          </a:solidFill>
          <a:ln/>
        </p:spPr>
      </p:sp>
      <p:sp>
        <p:nvSpPr>
          <p:cNvPr id="21" name="Shape 17"/>
          <p:cNvSpPr/>
          <p:nvPr/>
        </p:nvSpPr>
        <p:spPr>
          <a:xfrm>
            <a:off x="8302752" y="2331720"/>
            <a:ext cx="777240" cy="777240"/>
          </a:xfrm>
          <a:prstGeom prst="roundRect">
            <a:avLst>
              <a:gd name="adj" fmla="val 9412"/>
            </a:avLst>
          </a:prstGeom>
          <a:solidFill>
            <a:srgbClr val="0B3A4A"/>
          </a:solidFill>
          <a:ln/>
          <a:effectLst>
            <a:outerShdw sx="100000" sy="100000" kx="0" ky="0" algn="bl" rotWithShape="0" blurRad="114300" dist="38100" dir="5400000">
              <a:srgbClr val="0C2430">
                <a:alpha val="12000"/>
              </a:srgbClr>
            </a:outerShdw>
          </a:effectLst>
        </p:spPr>
      </p:sp>
      <p:pic>
        <p:nvPicPr>
          <p:cNvPr id="22" name="Image 2" descr="preencoded.png">    </p:cNvPr>
          <p:cNvPicPr>
            <a:picLocks noChangeAspect="1"/>
          </p:cNvPicPr>
          <p:nvPr/>
        </p:nvPicPr>
        <p:blipFill>
          <a:blip r:embed="rId3"/>
          <a:stretch>
            <a:fillRect/>
          </a:stretch>
        </p:blipFill>
        <p:spPr>
          <a:xfrm>
            <a:off x="8473745" y="2502713"/>
            <a:ext cx="435254" cy="435254"/>
          </a:xfrm>
          <a:prstGeom prst="rect">
            <a:avLst/>
          </a:prstGeom>
        </p:spPr>
      </p:pic>
      <p:sp>
        <p:nvSpPr>
          <p:cNvPr id="23" name="Text 18"/>
          <p:cNvSpPr/>
          <p:nvPr/>
        </p:nvSpPr>
        <p:spPr>
          <a:xfrm>
            <a:off x="9262872" y="2331720"/>
            <a:ext cx="2194560" cy="457200"/>
          </a:xfrm>
          <a:prstGeom prst="rect">
            <a:avLst/>
          </a:prstGeom>
          <a:noFill/>
          <a:ln/>
        </p:spPr>
        <p:txBody>
          <a:bodyPr wrap="square" lIns="0" tIns="0" rIns="0" bIns="0" rtlCol="0" anchor="ctr"/>
          <a:lstStyle/>
          <a:p>
            <a:pPr indent="0" marL="0">
              <a:buNone/>
            </a:pPr>
            <a:r>
              <a:rPr lang="en-US" sz="2600" b="1" dirty="0">
                <a:solidFill>
                  <a:srgbClr val="0B3A4A"/>
                </a:solidFill>
                <a:latin typeface="Cambria" pitchFamily="34" charset="0"/>
                <a:ea typeface="Cambria" pitchFamily="34" charset="-122"/>
                <a:cs typeface="Cambria" pitchFamily="34" charset="-120"/>
              </a:rPr>
              <a:t>CDISC</a:t>
            </a:r>
            <a:endParaRPr lang="en-US" sz="2600" dirty="0"/>
          </a:p>
        </p:txBody>
      </p:sp>
      <p:sp>
        <p:nvSpPr>
          <p:cNvPr id="24" name="Text 19"/>
          <p:cNvSpPr/>
          <p:nvPr/>
        </p:nvSpPr>
        <p:spPr>
          <a:xfrm>
            <a:off x="9281160" y="2788920"/>
            <a:ext cx="2240280" cy="320040"/>
          </a:xfrm>
          <a:prstGeom prst="rect">
            <a:avLst/>
          </a:prstGeom>
          <a:noFill/>
          <a:ln/>
        </p:spPr>
        <p:txBody>
          <a:bodyPr wrap="square" lIns="0" tIns="0" rIns="0" bIns="0" rtlCol="0" anchor="ctr"/>
          <a:lstStyle/>
          <a:p>
            <a:pPr indent="0" marL="0">
              <a:buNone/>
            </a:pPr>
            <a:r>
              <a:rPr lang="en-US" sz="1150" b="1" i="1" dirty="0">
                <a:solidFill>
                  <a:srgbClr val="1C7293"/>
                </a:solidFill>
                <a:latin typeface="Arial" pitchFamily="34" charset="0"/>
                <a:ea typeface="Arial" pitchFamily="34" charset="-122"/>
                <a:cs typeface="Arial" pitchFamily="34" charset="-120"/>
              </a:rPr>
              <a:t>Standards backbone</a:t>
            </a:r>
            <a:endParaRPr lang="en-US" sz="1150" dirty="0"/>
          </a:p>
        </p:txBody>
      </p:sp>
      <p:sp>
        <p:nvSpPr>
          <p:cNvPr id="25" name="Text 20"/>
          <p:cNvSpPr/>
          <p:nvPr/>
        </p:nvSpPr>
        <p:spPr>
          <a:xfrm>
            <a:off x="8302752" y="3291840"/>
            <a:ext cx="3063240" cy="2651760"/>
          </a:xfrm>
          <a:prstGeom prst="rect">
            <a:avLst/>
          </a:prstGeom>
          <a:noFill/>
          <a:ln/>
        </p:spPr>
        <p:txBody>
          <a:bodyPr wrap="square" rtlCol="0" anchor="t"/>
          <a:lstStyle/>
          <a:p>
            <a:pPr marL="165100" indent="-165100">
              <a:lnSpc>
                <a:spcPct val="110000"/>
              </a:lnSpc>
              <a:spcAft>
                <a:spcPts val="700"/>
              </a:spcAft>
              <a:buSzPct val="100000"/>
              <a:buChar char="•"/>
            </a:pPr>
            <a:r>
              <a:rPr lang="en-US" sz="1200" dirty="0">
                <a:solidFill>
                  <a:srgbClr val="0C2430"/>
                </a:solidFill>
                <a:latin typeface="Arial" pitchFamily="34" charset="0"/>
                <a:ea typeface="Arial" pitchFamily="34" charset="-122"/>
                <a:cs typeface="Arial" pitchFamily="34" charset="-120"/>
              </a:rPr>
              <a:t>SDTMIG spec drives mappings</a:t>
            </a:r>
            <a:endParaRPr lang="en-US" sz="1200" dirty="0"/>
          </a:p>
          <a:p>
            <a:pPr marL="165100" indent="-165100">
              <a:lnSpc>
                <a:spcPct val="110000"/>
              </a:lnSpc>
              <a:spcAft>
                <a:spcPts val="700"/>
              </a:spcAft>
              <a:buSzPct val="100000"/>
              <a:buChar char="•"/>
            </a:pPr>
            <a:r>
              <a:rPr lang="en-US" sz="1200" dirty="0">
                <a:solidFill>
                  <a:srgbClr val="0C2430"/>
                </a:solidFill>
                <a:latin typeface="Arial" pitchFamily="34" charset="0"/>
                <a:ea typeface="Arial" pitchFamily="34" charset="-122"/>
                <a:cs typeface="Arial" pitchFamily="34" charset="-120"/>
              </a:rPr>
              <a:t>CT validates coded values</a:t>
            </a:r>
            <a:endParaRPr lang="en-US" sz="1200" dirty="0"/>
          </a:p>
          <a:p>
            <a:pPr marL="165100" indent="-165100">
              <a:lnSpc>
                <a:spcPct val="110000"/>
              </a:lnSpc>
              <a:spcAft>
                <a:spcPts val="700"/>
              </a:spcAft>
              <a:buSzPct val="100000"/>
              <a:buChar char="•"/>
            </a:pPr>
            <a:r>
              <a:rPr lang="en-US" sz="1200" dirty="0">
                <a:solidFill>
                  <a:srgbClr val="0C2430"/>
                </a:solidFill>
                <a:latin typeface="Arial" pitchFamily="34" charset="0"/>
                <a:ea typeface="Arial" pitchFamily="34" charset="-122"/>
                <a:cs typeface="Arial" pitchFamily="34" charset="-120"/>
              </a:rPr>
              <a:t>FDA submission format output</a:t>
            </a:r>
            <a:endParaRPr lang="en-US" sz="1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6F8F9"/>
        </a:solidFill>
      </p:bgPr>
    </p:bg>
    <p:spTree>
      <p:nvGrpSpPr>
        <p:cNvPr id="1" name=""/>
        <p:cNvGrpSpPr/>
        <p:nvPr/>
      </p:nvGrpSpPr>
      <p:grpSpPr>
        <a:xfrm>
          <a:off x="0" y="0"/>
          <a:ext cx="0" cy="0"/>
          <a:chOff x="0" y="0"/>
          <a:chExt cx="0" cy="0"/>
        </a:xfrm>
      </p:grpSpPr>
      <p:sp>
        <p:nvSpPr>
          <p:cNvPr id="2" name="Text 0"/>
          <p:cNvSpPr/>
          <p:nvPr/>
        </p:nvSpPr>
        <p:spPr>
          <a:xfrm>
            <a:off x="640080" y="457200"/>
            <a:ext cx="10881360" cy="274320"/>
          </a:xfrm>
          <a:prstGeom prst="rect">
            <a:avLst/>
          </a:prstGeom>
          <a:noFill/>
          <a:ln/>
        </p:spPr>
        <p:txBody>
          <a:bodyPr wrap="square" rtlCol="0" anchor="ctr"/>
          <a:lstStyle/>
          <a:p>
            <a:pPr indent="0" marL="0">
              <a:buNone/>
            </a:pPr>
            <a:r>
              <a:rPr lang="en-US" sz="1200" b="1" spc="300" kern="0" dirty="0">
                <a:solidFill>
                  <a:srgbClr val="1C7293"/>
                </a:solidFill>
                <a:latin typeface="Arial" pitchFamily="34" charset="0"/>
                <a:ea typeface="Arial" pitchFamily="34" charset="-122"/>
                <a:cs typeface="Arial" pitchFamily="34" charset="-120"/>
              </a:rPr>
              <a:t>HOW IT WORKS</a:t>
            </a:r>
            <a:endParaRPr lang="en-US" sz="1200" dirty="0"/>
          </a:p>
        </p:txBody>
      </p:sp>
      <p:sp>
        <p:nvSpPr>
          <p:cNvPr id="3" name="Text 1"/>
          <p:cNvSpPr/>
          <p:nvPr/>
        </p:nvSpPr>
        <p:spPr>
          <a:xfrm>
            <a:off x="640080" y="731520"/>
            <a:ext cx="10881360" cy="640080"/>
          </a:xfrm>
          <a:prstGeom prst="rect">
            <a:avLst/>
          </a:prstGeom>
          <a:noFill/>
          <a:ln/>
        </p:spPr>
        <p:txBody>
          <a:bodyPr wrap="square" rtlCol="0" anchor="ctr"/>
          <a:lstStyle/>
          <a:p>
            <a:pPr indent="0" marL="0">
              <a:buNone/>
            </a:pPr>
            <a:r>
              <a:rPr lang="en-US" sz="2800" b="1" dirty="0">
                <a:solidFill>
                  <a:srgbClr val="0B3A4A"/>
                </a:solidFill>
                <a:latin typeface="Cambria" pitchFamily="34" charset="0"/>
                <a:ea typeface="Cambria" pitchFamily="34" charset="-122"/>
                <a:cs typeface="Cambria" pitchFamily="34" charset="-120"/>
              </a:rPr>
              <a:t>Example: running full pipeline</a:t>
            </a:r>
            <a:endParaRPr lang="en-US" sz="2800" dirty="0"/>
          </a:p>
        </p:txBody>
      </p:sp>
      <p:sp>
        <p:nvSpPr>
          <p:cNvPr id="4" name="Shape 2"/>
          <p:cNvSpPr/>
          <p:nvPr/>
        </p:nvSpPr>
        <p:spPr>
          <a:xfrm>
            <a:off x="640080" y="1554480"/>
            <a:ext cx="5367528" cy="1371600"/>
          </a:xfrm>
          <a:prstGeom prst="roundRect">
            <a:avLst>
              <a:gd name="adj" fmla="val 4000"/>
            </a:avLst>
          </a:prstGeom>
          <a:solidFill>
            <a:srgbClr val="FFFFFF"/>
          </a:solidFill>
          <a:ln/>
          <a:effectLst>
            <a:outerShdw sx="100000" sy="100000" kx="0" ky="0" algn="bl" rotWithShape="0" blurRad="114300" dist="38100" dir="5400000">
              <a:srgbClr val="0C2430">
                <a:alpha val="12000"/>
              </a:srgbClr>
            </a:outerShdw>
          </a:effectLst>
        </p:spPr>
      </p:sp>
      <p:sp>
        <p:nvSpPr>
          <p:cNvPr id="5" name="Shape 3"/>
          <p:cNvSpPr/>
          <p:nvPr/>
        </p:nvSpPr>
        <p:spPr>
          <a:xfrm>
            <a:off x="868680" y="1856232"/>
            <a:ext cx="749808" cy="749808"/>
          </a:xfrm>
          <a:prstGeom prst="roundRect">
            <a:avLst>
              <a:gd name="adj" fmla="val 9756"/>
            </a:avLst>
          </a:prstGeom>
          <a:solidFill>
            <a:srgbClr val="1C7293"/>
          </a:solidFill>
          <a:ln/>
          <a:effectLst>
            <a:outerShdw sx="100000" sy="100000" kx="0" ky="0" algn="bl" rotWithShape="0" blurRad="114300" dist="38100" dir="5400000">
              <a:srgbClr val="0C2430">
                <a:alpha val="12000"/>
              </a:srgbClr>
            </a:outerShdw>
          </a:effectLst>
        </p:spPr>
      </p:sp>
      <p:pic>
        <p:nvPicPr>
          <p:cNvPr id="6" name="Image 0" descr="preencoded.png">    </p:cNvPr>
          <p:cNvPicPr>
            <a:picLocks noChangeAspect="1"/>
          </p:cNvPicPr>
          <p:nvPr/>
        </p:nvPicPr>
        <p:blipFill>
          <a:blip r:embed="rId1"/>
          <a:stretch>
            <a:fillRect/>
          </a:stretch>
        </p:blipFill>
        <p:spPr>
          <a:xfrm>
            <a:off x="1033638" y="2021190"/>
            <a:ext cx="419892" cy="419892"/>
          </a:xfrm>
          <a:prstGeom prst="rect">
            <a:avLst/>
          </a:prstGeom>
        </p:spPr>
      </p:pic>
      <p:sp>
        <p:nvSpPr>
          <p:cNvPr id="7" name="Text 4"/>
          <p:cNvSpPr/>
          <p:nvPr/>
        </p:nvSpPr>
        <p:spPr>
          <a:xfrm>
            <a:off x="1828800" y="1755648"/>
            <a:ext cx="4023360" cy="365760"/>
          </a:xfrm>
          <a:prstGeom prst="rect">
            <a:avLst/>
          </a:prstGeom>
          <a:noFill/>
          <a:ln/>
        </p:spPr>
        <p:txBody>
          <a:bodyPr wrap="square" lIns="0" tIns="0" rIns="0" bIns="0" rtlCol="0" anchor="ctr"/>
          <a:lstStyle/>
          <a:p>
            <a:pPr indent="0" marL="0">
              <a:buNone/>
            </a:pPr>
            <a:r>
              <a:rPr lang="en-US" sz="1600" b="1" dirty="0">
                <a:solidFill>
                  <a:srgbClr val="0B3A4A"/>
                </a:solidFill>
                <a:latin typeface="Cambria" pitchFamily="34" charset="0"/>
                <a:ea typeface="Cambria" pitchFamily="34" charset="-122"/>
                <a:cs typeface="Cambria" pitchFamily="34" charset="-120"/>
              </a:rPr>
              <a:t>1 · Trigger</a:t>
            </a:r>
            <a:endParaRPr lang="en-US" sz="1600" dirty="0"/>
          </a:p>
        </p:txBody>
      </p:sp>
      <p:sp>
        <p:nvSpPr>
          <p:cNvPr id="8" name="Text 5"/>
          <p:cNvSpPr/>
          <p:nvPr/>
        </p:nvSpPr>
        <p:spPr>
          <a:xfrm>
            <a:off x="1828800" y="2121408"/>
            <a:ext cx="4069080" cy="777240"/>
          </a:xfrm>
          <a:prstGeom prst="rect">
            <a:avLst/>
          </a:prstGeom>
          <a:noFill/>
          <a:ln/>
        </p:spPr>
        <p:txBody>
          <a:bodyPr wrap="square" lIns="0" tIns="0" rIns="0" bIns="0" rtlCol="0" anchor="t"/>
          <a:lstStyle/>
          <a:p>
            <a:pPr indent="0" marL="0">
              <a:lnSpc>
                <a:spcPct val="110000"/>
              </a:lnSpc>
              <a:buNone/>
            </a:pPr>
            <a:r>
              <a:rPr lang="en-US" sz="1150" dirty="0">
                <a:solidFill>
                  <a:srgbClr val="0C2430"/>
                </a:solidFill>
                <a:latin typeface="Arial" pitchFamily="34" charset="0"/>
                <a:ea typeface="Arial" pitchFamily="34" charset="-122"/>
                <a:cs typeface="Arial" pitchFamily="34" charset="-120"/>
              </a:rPr>
              <a:t>Call sdtm_run_full_pipeline.</a:t>
            </a:r>
            <a:endParaRPr lang="en-US" sz="1150" dirty="0"/>
          </a:p>
        </p:txBody>
      </p:sp>
      <p:sp>
        <p:nvSpPr>
          <p:cNvPr id="9" name="Shape 6"/>
          <p:cNvSpPr/>
          <p:nvPr/>
        </p:nvSpPr>
        <p:spPr>
          <a:xfrm>
            <a:off x="6181344" y="1554480"/>
            <a:ext cx="5367528" cy="1371600"/>
          </a:xfrm>
          <a:prstGeom prst="roundRect">
            <a:avLst>
              <a:gd name="adj" fmla="val 4000"/>
            </a:avLst>
          </a:prstGeom>
          <a:solidFill>
            <a:srgbClr val="FFFFFF"/>
          </a:solidFill>
          <a:ln/>
          <a:effectLst>
            <a:outerShdw sx="100000" sy="100000" kx="0" ky="0" algn="bl" rotWithShape="0" blurRad="114300" dist="38100" dir="5400000">
              <a:srgbClr val="0C2430">
                <a:alpha val="12000"/>
              </a:srgbClr>
            </a:outerShdw>
          </a:effectLst>
        </p:spPr>
      </p:sp>
      <p:sp>
        <p:nvSpPr>
          <p:cNvPr id="10" name="Shape 7"/>
          <p:cNvSpPr/>
          <p:nvPr/>
        </p:nvSpPr>
        <p:spPr>
          <a:xfrm>
            <a:off x="6409944" y="1856232"/>
            <a:ext cx="749808" cy="749808"/>
          </a:xfrm>
          <a:prstGeom prst="roundRect">
            <a:avLst>
              <a:gd name="adj" fmla="val 9756"/>
            </a:avLst>
          </a:prstGeom>
          <a:solidFill>
            <a:srgbClr val="1C7293"/>
          </a:solidFill>
          <a:ln/>
          <a:effectLst>
            <a:outerShdw sx="100000" sy="100000" kx="0" ky="0" algn="bl" rotWithShape="0" blurRad="114300" dist="38100" dir="5400000">
              <a:srgbClr val="0C2430">
                <a:alpha val="12000"/>
              </a:srgbClr>
            </a:outerShdw>
          </a:effectLst>
        </p:spPr>
      </p:sp>
      <p:pic>
        <p:nvPicPr>
          <p:cNvPr id="11" name="Image 1" descr="preencoded.png">    </p:cNvPr>
          <p:cNvPicPr>
            <a:picLocks noChangeAspect="1"/>
          </p:cNvPicPr>
          <p:nvPr/>
        </p:nvPicPr>
        <p:blipFill>
          <a:blip r:embed="rId2"/>
          <a:stretch>
            <a:fillRect/>
          </a:stretch>
        </p:blipFill>
        <p:spPr>
          <a:xfrm>
            <a:off x="6574902" y="2021190"/>
            <a:ext cx="419892" cy="419892"/>
          </a:xfrm>
          <a:prstGeom prst="rect">
            <a:avLst/>
          </a:prstGeom>
        </p:spPr>
      </p:pic>
      <p:sp>
        <p:nvSpPr>
          <p:cNvPr id="12" name="Text 8"/>
          <p:cNvSpPr/>
          <p:nvPr/>
        </p:nvSpPr>
        <p:spPr>
          <a:xfrm>
            <a:off x="7370064" y="1755648"/>
            <a:ext cx="4023360" cy="365760"/>
          </a:xfrm>
          <a:prstGeom prst="rect">
            <a:avLst/>
          </a:prstGeom>
          <a:noFill/>
          <a:ln/>
        </p:spPr>
        <p:txBody>
          <a:bodyPr wrap="square" lIns="0" tIns="0" rIns="0" bIns="0" rtlCol="0" anchor="ctr"/>
          <a:lstStyle/>
          <a:p>
            <a:pPr indent="0" marL="0">
              <a:buNone/>
            </a:pPr>
            <a:r>
              <a:rPr lang="en-US" sz="1600" b="1" dirty="0">
                <a:solidFill>
                  <a:srgbClr val="0B3A4A"/>
                </a:solidFill>
                <a:latin typeface="Cambria" pitchFamily="34" charset="0"/>
                <a:ea typeface="Cambria" pitchFamily="34" charset="-122"/>
                <a:cs typeface="Cambria" pitchFamily="34" charset="-120"/>
              </a:rPr>
              <a:t>2 · Parse spec</a:t>
            </a:r>
            <a:endParaRPr lang="en-US" sz="1600" dirty="0"/>
          </a:p>
        </p:txBody>
      </p:sp>
      <p:sp>
        <p:nvSpPr>
          <p:cNvPr id="13" name="Text 9"/>
          <p:cNvSpPr/>
          <p:nvPr/>
        </p:nvSpPr>
        <p:spPr>
          <a:xfrm>
            <a:off x="7370064" y="2121408"/>
            <a:ext cx="4069080" cy="777240"/>
          </a:xfrm>
          <a:prstGeom prst="rect">
            <a:avLst/>
          </a:prstGeom>
          <a:noFill/>
          <a:ln/>
        </p:spPr>
        <p:txBody>
          <a:bodyPr wrap="square" lIns="0" tIns="0" rIns="0" bIns="0" rtlCol="0" anchor="t"/>
          <a:lstStyle/>
          <a:p>
            <a:pPr indent="0" marL="0">
              <a:lnSpc>
                <a:spcPct val="110000"/>
              </a:lnSpc>
              <a:buNone/>
            </a:pPr>
            <a:r>
              <a:rPr lang="en-US" sz="1150" dirty="0">
                <a:solidFill>
                  <a:srgbClr val="0C2430"/>
                </a:solidFill>
                <a:latin typeface="Arial" pitchFamily="34" charset="0"/>
                <a:ea typeface="Arial" pitchFamily="34" charset="-122"/>
                <a:cs typeface="Arial" pitchFamily="34" charset="-120"/>
              </a:rPr>
              <a:t>Read CDISC SDTM spec JSON.</a:t>
            </a:r>
            <a:endParaRPr lang="en-US" sz="1150" dirty="0"/>
          </a:p>
        </p:txBody>
      </p:sp>
      <p:sp>
        <p:nvSpPr>
          <p:cNvPr id="14" name="Shape 10"/>
          <p:cNvSpPr/>
          <p:nvPr/>
        </p:nvSpPr>
        <p:spPr>
          <a:xfrm>
            <a:off x="640080" y="3108960"/>
            <a:ext cx="5367528" cy="1371600"/>
          </a:xfrm>
          <a:prstGeom prst="roundRect">
            <a:avLst>
              <a:gd name="adj" fmla="val 4000"/>
            </a:avLst>
          </a:prstGeom>
          <a:solidFill>
            <a:srgbClr val="FFFFFF"/>
          </a:solidFill>
          <a:ln/>
          <a:effectLst>
            <a:outerShdw sx="100000" sy="100000" kx="0" ky="0" algn="bl" rotWithShape="0" blurRad="114300" dist="38100" dir="5400000">
              <a:srgbClr val="0C2430">
                <a:alpha val="12000"/>
              </a:srgbClr>
            </a:outerShdw>
          </a:effectLst>
        </p:spPr>
      </p:sp>
      <p:sp>
        <p:nvSpPr>
          <p:cNvPr id="15" name="Shape 11"/>
          <p:cNvSpPr/>
          <p:nvPr/>
        </p:nvSpPr>
        <p:spPr>
          <a:xfrm>
            <a:off x="868680" y="3410712"/>
            <a:ext cx="749808" cy="749808"/>
          </a:xfrm>
          <a:prstGeom prst="roundRect">
            <a:avLst>
              <a:gd name="adj" fmla="val 9756"/>
            </a:avLst>
          </a:prstGeom>
          <a:solidFill>
            <a:srgbClr val="1C7293"/>
          </a:solidFill>
          <a:ln/>
          <a:effectLst>
            <a:outerShdw sx="100000" sy="100000" kx="0" ky="0" algn="bl" rotWithShape="0" blurRad="114300" dist="38100" dir="5400000">
              <a:srgbClr val="0C2430">
                <a:alpha val="12000"/>
              </a:srgbClr>
            </a:outerShdw>
          </a:effectLst>
        </p:spPr>
      </p:sp>
      <p:pic>
        <p:nvPicPr>
          <p:cNvPr id="16" name="Image 2" descr="preencoded.png">    </p:cNvPr>
          <p:cNvPicPr>
            <a:picLocks noChangeAspect="1"/>
          </p:cNvPicPr>
          <p:nvPr/>
        </p:nvPicPr>
        <p:blipFill>
          <a:blip r:embed="rId3"/>
          <a:stretch>
            <a:fillRect/>
          </a:stretch>
        </p:blipFill>
        <p:spPr>
          <a:xfrm>
            <a:off x="1033638" y="3575670"/>
            <a:ext cx="419892" cy="419892"/>
          </a:xfrm>
          <a:prstGeom prst="rect">
            <a:avLst/>
          </a:prstGeom>
        </p:spPr>
      </p:pic>
      <p:sp>
        <p:nvSpPr>
          <p:cNvPr id="17" name="Text 12"/>
          <p:cNvSpPr/>
          <p:nvPr/>
        </p:nvSpPr>
        <p:spPr>
          <a:xfrm>
            <a:off x="1828800" y="3310128"/>
            <a:ext cx="4023360" cy="365760"/>
          </a:xfrm>
          <a:prstGeom prst="rect">
            <a:avLst/>
          </a:prstGeom>
          <a:noFill/>
          <a:ln/>
        </p:spPr>
        <p:txBody>
          <a:bodyPr wrap="square" lIns="0" tIns="0" rIns="0" bIns="0" rtlCol="0" anchor="ctr"/>
          <a:lstStyle/>
          <a:p>
            <a:pPr indent="0" marL="0">
              <a:buNone/>
            </a:pPr>
            <a:r>
              <a:rPr lang="en-US" sz="1600" b="1" dirty="0">
                <a:solidFill>
                  <a:srgbClr val="0B3A4A"/>
                </a:solidFill>
                <a:latin typeface="Cambria" pitchFamily="34" charset="0"/>
                <a:ea typeface="Cambria" pitchFamily="34" charset="-122"/>
                <a:cs typeface="Cambria" pitchFamily="34" charset="-120"/>
              </a:rPr>
              <a:t>3 · Load data</a:t>
            </a:r>
            <a:endParaRPr lang="en-US" sz="1600" dirty="0"/>
          </a:p>
        </p:txBody>
      </p:sp>
      <p:sp>
        <p:nvSpPr>
          <p:cNvPr id="18" name="Text 13"/>
          <p:cNvSpPr/>
          <p:nvPr/>
        </p:nvSpPr>
        <p:spPr>
          <a:xfrm>
            <a:off x="1828800" y="3675888"/>
            <a:ext cx="4069080" cy="777240"/>
          </a:xfrm>
          <a:prstGeom prst="rect">
            <a:avLst/>
          </a:prstGeom>
          <a:noFill/>
          <a:ln/>
        </p:spPr>
        <p:txBody>
          <a:bodyPr wrap="square" lIns="0" tIns="0" rIns="0" bIns="0" rtlCol="0" anchor="t"/>
          <a:lstStyle/>
          <a:p>
            <a:pPr indent="0" marL="0">
              <a:lnSpc>
                <a:spcPct val="110000"/>
              </a:lnSpc>
              <a:buNone/>
            </a:pPr>
            <a:r>
              <a:rPr lang="en-US" sz="1150" dirty="0">
                <a:solidFill>
                  <a:srgbClr val="0C2430"/>
                </a:solidFill>
                <a:latin typeface="Arial" pitchFamily="34" charset="0"/>
                <a:ea typeface="Arial" pitchFamily="34" charset="-122"/>
                <a:cs typeface="Arial" pitchFamily="34" charset="-120"/>
              </a:rPr>
              <a:t>Generate CDISC Pilot raw data.</a:t>
            </a:r>
            <a:endParaRPr lang="en-US" sz="1150" dirty="0"/>
          </a:p>
        </p:txBody>
      </p:sp>
      <p:sp>
        <p:nvSpPr>
          <p:cNvPr id="19" name="Shape 14"/>
          <p:cNvSpPr/>
          <p:nvPr/>
        </p:nvSpPr>
        <p:spPr>
          <a:xfrm>
            <a:off x="6181344" y="3108960"/>
            <a:ext cx="5367528" cy="1371600"/>
          </a:xfrm>
          <a:prstGeom prst="roundRect">
            <a:avLst>
              <a:gd name="adj" fmla="val 4000"/>
            </a:avLst>
          </a:prstGeom>
          <a:solidFill>
            <a:srgbClr val="FFFFFF"/>
          </a:solidFill>
          <a:ln/>
          <a:effectLst>
            <a:outerShdw sx="100000" sy="100000" kx="0" ky="0" algn="bl" rotWithShape="0" blurRad="114300" dist="38100" dir="5400000">
              <a:srgbClr val="0C2430">
                <a:alpha val="12000"/>
              </a:srgbClr>
            </a:outerShdw>
          </a:effectLst>
        </p:spPr>
      </p:sp>
      <p:sp>
        <p:nvSpPr>
          <p:cNvPr id="20" name="Shape 15"/>
          <p:cNvSpPr/>
          <p:nvPr/>
        </p:nvSpPr>
        <p:spPr>
          <a:xfrm>
            <a:off x="6409944" y="3410712"/>
            <a:ext cx="749808" cy="749808"/>
          </a:xfrm>
          <a:prstGeom prst="roundRect">
            <a:avLst>
              <a:gd name="adj" fmla="val 9756"/>
            </a:avLst>
          </a:prstGeom>
          <a:solidFill>
            <a:srgbClr val="1C7293"/>
          </a:solidFill>
          <a:ln/>
          <a:effectLst>
            <a:outerShdw sx="100000" sy="100000" kx="0" ky="0" algn="bl" rotWithShape="0" blurRad="114300" dist="38100" dir="5400000">
              <a:srgbClr val="0C2430">
                <a:alpha val="12000"/>
              </a:srgbClr>
            </a:outerShdw>
          </a:effectLst>
        </p:spPr>
      </p:sp>
      <p:pic>
        <p:nvPicPr>
          <p:cNvPr id="21" name="Image 3" descr="preencoded.png">    </p:cNvPr>
          <p:cNvPicPr>
            <a:picLocks noChangeAspect="1"/>
          </p:cNvPicPr>
          <p:nvPr/>
        </p:nvPicPr>
        <p:blipFill>
          <a:blip r:embed="rId4"/>
          <a:stretch>
            <a:fillRect/>
          </a:stretch>
        </p:blipFill>
        <p:spPr>
          <a:xfrm>
            <a:off x="6574902" y="3575670"/>
            <a:ext cx="419892" cy="419892"/>
          </a:xfrm>
          <a:prstGeom prst="rect">
            <a:avLst/>
          </a:prstGeom>
        </p:spPr>
      </p:pic>
      <p:sp>
        <p:nvSpPr>
          <p:cNvPr id="22" name="Text 16"/>
          <p:cNvSpPr/>
          <p:nvPr/>
        </p:nvSpPr>
        <p:spPr>
          <a:xfrm>
            <a:off x="7370064" y="3310128"/>
            <a:ext cx="4023360" cy="365760"/>
          </a:xfrm>
          <a:prstGeom prst="rect">
            <a:avLst/>
          </a:prstGeom>
          <a:noFill/>
          <a:ln/>
        </p:spPr>
        <p:txBody>
          <a:bodyPr wrap="square" lIns="0" tIns="0" rIns="0" bIns="0" rtlCol="0" anchor="ctr"/>
          <a:lstStyle/>
          <a:p>
            <a:pPr indent="0" marL="0">
              <a:buNone/>
            </a:pPr>
            <a:r>
              <a:rPr lang="en-US" sz="1600" b="1" dirty="0">
                <a:solidFill>
                  <a:srgbClr val="0B3A4A"/>
                </a:solidFill>
                <a:latin typeface="Cambria" pitchFamily="34" charset="0"/>
                <a:ea typeface="Cambria" pitchFamily="34" charset="-122"/>
                <a:cs typeface="Cambria" pitchFamily="34" charset="-120"/>
              </a:rPr>
              <a:t>4 · Build domains</a:t>
            </a:r>
            <a:endParaRPr lang="en-US" sz="1600" dirty="0"/>
          </a:p>
        </p:txBody>
      </p:sp>
      <p:sp>
        <p:nvSpPr>
          <p:cNvPr id="23" name="Text 17"/>
          <p:cNvSpPr/>
          <p:nvPr/>
        </p:nvSpPr>
        <p:spPr>
          <a:xfrm>
            <a:off x="7370064" y="3675888"/>
            <a:ext cx="4069080" cy="777240"/>
          </a:xfrm>
          <a:prstGeom prst="rect">
            <a:avLst/>
          </a:prstGeom>
          <a:noFill/>
          <a:ln/>
        </p:spPr>
        <p:txBody>
          <a:bodyPr wrap="square" lIns="0" tIns="0" rIns="0" bIns="0" rtlCol="0" anchor="t"/>
          <a:lstStyle/>
          <a:p>
            <a:pPr indent="0" marL="0">
              <a:lnSpc>
                <a:spcPct val="110000"/>
              </a:lnSpc>
              <a:buNone/>
            </a:pPr>
            <a:r>
              <a:rPr lang="en-US" sz="1150" dirty="0">
                <a:solidFill>
                  <a:srgbClr val="0C2430"/>
                </a:solidFill>
                <a:latin typeface="Arial" pitchFamily="34" charset="0"/>
                <a:ea typeface="Arial" pitchFamily="34" charset="-122"/>
                <a:cs typeface="Arial" pitchFamily="34" charset="-120"/>
              </a:rPr>
              <a:t>Map raw → SDTM, 8 datasets.</a:t>
            </a:r>
            <a:endParaRPr lang="en-US" sz="1150" dirty="0"/>
          </a:p>
        </p:txBody>
      </p:sp>
      <p:sp>
        <p:nvSpPr>
          <p:cNvPr id="24" name="Shape 18"/>
          <p:cNvSpPr/>
          <p:nvPr/>
        </p:nvSpPr>
        <p:spPr>
          <a:xfrm>
            <a:off x="640080" y="4663440"/>
            <a:ext cx="5367528" cy="1371600"/>
          </a:xfrm>
          <a:prstGeom prst="roundRect">
            <a:avLst>
              <a:gd name="adj" fmla="val 4000"/>
            </a:avLst>
          </a:prstGeom>
          <a:solidFill>
            <a:srgbClr val="FFFFFF"/>
          </a:solidFill>
          <a:ln/>
          <a:effectLst>
            <a:outerShdw sx="100000" sy="100000" kx="0" ky="0" algn="bl" rotWithShape="0" blurRad="114300" dist="38100" dir="5400000">
              <a:srgbClr val="0C2430">
                <a:alpha val="12000"/>
              </a:srgbClr>
            </a:outerShdw>
          </a:effectLst>
        </p:spPr>
      </p:sp>
      <p:sp>
        <p:nvSpPr>
          <p:cNvPr id="25" name="Shape 19"/>
          <p:cNvSpPr/>
          <p:nvPr/>
        </p:nvSpPr>
        <p:spPr>
          <a:xfrm>
            <a:off x="868680" y="4965192"/>
            <a:ext cx="749808" cy="749808"/>
          </a:xfrm>
          <a:prstGeom prst="roundRect">
            <a:avLst>
              <a:gd name="adj" fmla="val 9756"/>
            </a:avLst>
          </a:prstGeom>
          <a:solidFill>
            <a:srgbClr val="1C7293"/>
          </a:solidFill>
          <a:ln/>
          <a:effectLst>
            <a:outerShdw sx="100000" sy="100000" kx="0" ky="0" algn="bl" rotWithShape="0" blurRad="114300" dist="38100" dir="5400000">
              <a:srgbClr val="0C2430">
                <a:alpha val="12000"/>
              </a:srgbClr>
            </a:outerShdw>
          </a:effectLst>
        </p:spPr>
      </p:sp>
      <p:pic>
        <p:nvPicPr>
          <p:cNvPr id="26" name="Image 4" descr="preencoded.png">    </p:cNvPr>
          <p:cNvPicPr>
            <a:picLocks noChangeAspect="1"/>
          </p:cNvPicPr>
          <p:nvPr/>
        </p:nvPicPr>
        <p:blipFill>
          <a:blip r:embed="rId5"/>
          <a:stretch>
            <a:fillRect/>
          </a:stretch>
        </p:blipFill>
        <p:spPr>
          <a:xfrm>
            <a:off x="1033638" y="5130150"/>
            <a:ext cx="419892" cy="419892"/>
          </a:xfrm>
          <a:prstGeom prst="rect">
            <a:avLst/>
          </a:prstGeom>
        </p:spPr>
      </p:pic>
      <p:sp>
        <p:nvSpPr>
          <p:cNvPr id="27" name="Text 20"/>
          <p:cNvSpPr/>
          <p:nvPr/>
        </p:nvSpPr>
        <p:spPr>
          <a:xfrm>
            <a:off x="1828800" y="4864608"/>
            <a:ext cx="4023360" cy="365760"/>
          </a:xfrm>
          <a:prstGeom prst="rect">
            <a:avLst/>
          </a:prstGeom>
          <a:noFill/>
          <a:ln/>
        </p:spPr>
        <p:txBody>
          <a:bodyPr wrap="square" lIns="0" tIns="0" rIns="0" bIns="0" rtlCol="0" anchor="ctr"/>
          <a:lstStyle/>
          <a:p>
            <a:pPr indent="0" marL="0">
              <a:buNone/>
            </a:pPr>
            <a:r>
              <a:rPr lang="en-US" sz="1600" b="1" dirty="0">
                <a:solidFill>
                  <a:srgbClr val="0B3A4A"/>
                </a:solidFill>
                <a:latin typeface="Cambria" pitchFamily="34" charset="0"/>
                <a:ea typeface="Cambria" pitchFamily="34" charset="-122"/>
                <a:cs typeface="Cambria" pitchFamily="34" charset="-120"/>
              </a:rPr>
              <a:t>5 · Generate SAS</a:t>
            </a:r>
            <a:endParaRPr lang="en-US" sz="1600" dirty="0"/>
          </a:p>
        </p:txBody>
      </p:sp>
      <p:sp>
        <p:nvSpPr>
          <p:cNvPr id="28" name="Text 21"/>
          <p:cNvSpPr/>
          <p:nvPr/>
        </p:nvSpPr>
        <p:spPr>
          <a:xfrm>
            <a:off x="1828800" y="5230368"/>
            <a:ext cx="4069080" cy="777240"/>
          </a:xfrm>
          <a:prstGeom prst="rect">
            <a:avLst/>
          </a:prstGeom>
          <a:noFill/>
          <a:ln/>
        </p:spPr>
        <p:txBody>
          <a:bodyPr wrap="square" lIns="0" tIns="0" rIns="0" bIns="0" rtlCol="0" anchor="t"/>
          <a:lstStyle/>
          <a:p>
            <a:pPr indent="0" marL="0">
              <a:lnSpc>
                <a:spcPct val="110000"/>
              </a:lnSpc>
              <a:buNone/>
            </a:pPr>
            <a:r>
              <a:rPr lang="en-US" sz="1150" dirty="0">
                <a:solidFill>
                  <a:srgbClr val="0C2430"/>
                </a:solidFill>
                <a:latin typeface="Arial" pitchFamily="34" charset="0"/>
                <a:ea typeface="Arial" pitchFamily="34" charset="-122"/>
                <a:cs typeface="Arial" pitchFamily="34" charset="-120"/>
              </a:rPr>
              <a:t>One SAS program per domain.</a:t>
            </a:r>
            <a:endParaRPr lang="en-US" sz="1150" dirty="0"/>
          </a:p>
        </p:txBody>
      </p:sp>
      <p:sp>
        <p:nvSpPr>
          <p:cNvPr id="29" name="Shape 22"/>
          <p:cNvSpPr/>
          <p:nvPr/>
        </p:nvSpPr>
        <p:spPr>
          <a:xfrm>
            <a:off x="6181344" y="4663440"/>
            <a:ext cx="5367528" cy="1371600"/>
          </a:xfrm>
          <a:prstGeom prst="roundRect">
            <a:avLst>
              <a:gd name="adj" fmla="val 4000"/>
            </a:avLst>
          </a:prstGeom>
          <a:solidFill>
            <a:srgbClr val="FFFFFF"/>
          </a:solidFill>
          <a:ln/>
          <a:effectLst>
            <a:outerShdw sx="100000" sy="100000" kx="0" ky="0" algn="bl" rotWithShape="0" blurRad="114300" dist="38100" dir="5400000">
              <a:srgbClr val="0C2430">
                <a:alpha val="12000"/>
              </a:srgbClr>
            </a:outerShdw>
          </a:effectLst>
        </p:spPr>
      </p:sp>
      <p:sp>
        <p:nvSpPr>
          <p:cNvPr id="30" name="Shape 23"/>
          <p:cNvSpPr/>
          <p:nvPr/>
        </p:nvSpPr>
        <p:spPr>
          <a:xfrm>
            <a:off x="6409944" y="4965192"/>
            <a:ext cx="749808" cy="749808"/>
          </a:xfrm>
          <a:prstGeom prst="roundRect">
            <a:avLst>
              <a:gd name="adj" fmla="val 9756"/>
            </a:avLst>
          </a:prstGeom>
          <a:solidFill>
            <a:srgbClr val="1C7293"/>
          </a:solidFill>
          <a:ln/>
          <a:effectLst>
            <a:outerShdw sx="100000" sy="100000" kx="0" ky="0" algn="bl" rotWithShape="0" blurRad="114300" dist="38100" dir="5400000">
              <a:srgbClr val="0C2430">
                <a:alpha val="12000"/>
              </a:srgbClr>
            </a:outerShdw>
          </a:effectLst>
        </p:spPr>
      </p:sp>
      <p:pic>
        <p:nvPicPr>
          <p:cNvPr id="31" name="Image 5" descr="preencoded.png">    </p:cNvPr>
          <p:cNvPicPr>
            <a:picLocks noChangeAspect="1"/>
          </p:cNvPicPr>
          <p:nvPr/>
        </p:nvPicPr>
        <p:blipFill>
          <a:blip r:embed="rId6"/>
          <a:stretch>
            <a:fillRect/>
          </a:stretch>
        </p:blipFill>
        <p:spPr>
          <a:xfrm>
            <a:off x="6574902" y="5130150"/>
            <a:ext cx="419892" cy="419892"/>
          </a:xfrm>
          <a:prstGeom prst="rect">
            <a:avLst/>
          </a:prstGeom>
        </p:spPr>
      </p:pic>
      <p:sp>
        <p:nvSpPr>
          <p:cNvPr id="32" name="Text 24"/>
          <p:cNvSpPr/>
          <p:nvPr/>
        </p:nvSpPr>
        <p:spPr>
          <a:xfrm>
            <a:off x="7370064" y="4864608"/>
            <a:ext cx="4023360" cy="365760"/>
          </a:xfrm>
          <a:prstGeom prst="rect">
            <a:avLst/>
          </a:prstGeom>
          <a:noFill/>
          <a:ln/>
        </p:spPr>
        <p:txBody>
          <a:bodyPr wrap="square" lIns="0" tIns="0" rIns="0" bIns="0" rtlCol="0" anchor="ctr"/>
          <a:lstStyle/>
          <a:p>
            <a:pPr indent="0" marL="0">
              <a:buNone/>
            </a:pPr>
            <a:r>
              <a:rPr lang="en-US" sz="1600" b="1" dirty="0">
                <a:solidFill>
                  <a:srgbClr val="0B3A4A"/>
                </a:solidFill>
                <a:latin typeface="Cambria" pitchFamily="34" charset="0"/>
                <a:ea typeface="Cambria" pitchFamily="34" charset="-122"/>
                <a:cs typeface="Cambria" pitchFamily="34" charset="-120"/>
              </a:rPr>
              <a:t>6 · Validate</a:t>
            </a:r>
            <a:endParaRPr lang="en-US" sz="1600" dirty="0"/>
          </a:p>
        </p:txBody>
      </p:sp>
      <p:sp>
        <p:nvSpPr>
          <p:cNvPr id="33" name="Text 25"/>
          <p:cNvSpPr/>
          <p:nvPr/>
        </p:nvSpPr>
        <p:spPr>
          <a:xfrm>
            <a:off x="7370064" y="5230368"/>
            <a:ext cx="4069080" cy="777240"/>
          </a:xfrm>
          <a:prstGeom prst="rect">
            <a:avLst/>
          </a:prstGeom>
          <a:noFill/>
          <a:ln/>
        </p:spPr>
        <p:txBody>
          <a:bodyPr wrap="square" lIns="0" tIns="0" rIns="0" bIns="0" rtlCol="0" anchor="t"/>
          <a:lstStyle/>
          <a:p>
            <a:pPr indent="0" marL="0">
              <a:lnSpc>
                <a:spcPct val="110000"/>
              </a:lnSpc>
              <a:buNone/>
            </a:pPr>
            <a:r>
              <a:rPr lang="en-US" sz="1150" dirty="0">
                <a:solidFill>
                  <a:srgbClr val="0C2430"/>
                </a:solidFill>
                <a:latin typeface="Arial" pitchFamily="34" charset="0"/>
                <a:ea typeface="Arial" pitchFamily="34" charset="-122"/>
                <a:cs typeface="Arial" pitchFamily="34" charset="-120"/>
              </a:rPr>
              <a:t>Check all against CDISC rules + CT.</a:t>
            </a:r>
            <a:endParaRPr lang="en-US" sz="11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6F8F9"/>
        </a:solidFill>
      </p:bgPr>
    </p:bg>
    <p:spTree>
      <p:nvGrpSpPr>
        <p:cNvPr id="1" name=""/>
        <p:cNvGrpSpPr/>
        <p:nvPr/>
      </p:nvGrpSpPr>
      <p:grpSpPr>
        <a:xfrm>
          <a:off x="0" y="0"/>
          <a:ext cx="0" cy="0"/>
          <a:chOff x="0" y="0"/>
          <a:chExt cx="0" cy="0"/>
        </a:xfrm>
      </p:grpSpPr>
      <p:sp>
        <p:nvSpPr>
          <p:cNvPr id="2" name="Shape 0"/>
          <p:cNvSpPr/>
          <p:nvPr/>
        </p:nvSpPr>
        <p:spPr>
          <a:xfrm>
            <a:off x="0" y="0"/>
            <a:ext cx="12191695" cy="1371600"/>
          </a:xfrm>
          <a:prstGeom prst="rect">
            <a:avLst/>
          </a:prstGeom>
          <a:solidFill>
            <a:srgbClr val="0B3A4A"/>
          </a:solidFill>
          <a:ln/>
        </p:spPr>
      </p:sp>
      <p:sp>
        <p:nvSpPr>
          <p:cNvPr id="3" name="Text 1"/>
          <p:cNvSpPr/>
          <p:nvPr/>
        </p:nvSpPr>
        <p:spPr>
          <a:xfrm>
            <a:off x="640080" y="292608"/>
            <a:ext cx="7315200" cy="274320"/>
          </a:xfrm>
          <a:prstGeom prst="rect">
            <a:avLst/>
          </a:prstGeom>
          <a:noFill/>
          <a:ln/>
        </p:spPr>
        <p:txBody>
          <a:bodyPr wrap="square" lIns="0" tIns="0" rIns="0" bIns="0" rtlCol="0" anchor="ctr"/>
          <a:lstStyle/>
          <a:p>
            <a:pPr indent="0" marL="0">
              <a:buNone/>
            </a:pPr>
            <a:r>
              <a:rPr lang="en-US" sz="1100" b="1" spc="300" kern="0" dirty="0">
                <a:solidFill>
                  <a:srgbClr val="00A896"/>
                </a:solidFill>
                <a:latin typeface="Arial" pitchFamily="34" charset="0"/>
                <a:ea typeface="Arial" pitchFamily="34" charset="-122"/>
                <a:cs typeface="Arial" pitchFamily="34" charset="-120"/>
              </a:rPr>
              <a:t>KEY FEATURES</a:t>
            </a:r>
            <a:endParaRPr lang="en-US" sz="1100" dirty="0"/>
          </a:p>
        </p:txBody>
      </p:sp>
      <p:sp>
        <p:nvSpPr>
          <p:cNvPr id="4" name="Text 2"/>
          <p:cNvSpPr/>
          <p:nvPr/>
        </p:nvSpPr>
        <p:spPr>
          <a:xfrm>
            <a:off x="640080" y="548640"/>
            <a:ext cx="10881360" cy="548640"/>
          </a:xfrm>
          <a:prstGeom prst="rect">
            <a:avLst/>
          </a:prstGeom>
          <a:noFill/>
          <a:ln/>
        </p:spPr>
        <p:txBody>
          <a:bodyPr wrap="square" lIns="0" tIns="0" rIns="0" bIns="0" rtlCol="0" anchor="ctr"/>
          <a:lstStyle/>
          <a:p>
            <a:pPr indent="0" marL="0">
              <a:buNone/>
            </a:pPr>
            <a:r>
              <a:rPr lang="en-US" sz="2500" b="1" dirty="0">
                <a:solidFill>
                  <a:srgbClr val="FFFFFF"/>
                </a:solidFill>
                <a:latin typeface="Cambria" pitchFamily="34" charset="0"/>
                <a:ea typeface="Cambria" pitchFamily="34" charset="-122"/>
                <a:cs typeface="Cambria" pitchFamily="34" charset="-120"/>
              </a:rPr>
              <a:t>What the agent produces</a:t>
            </a:r>
            <a:endParaRPr lang="en-US" sz="2500" dirty="0"/>
          </a:p>
        </p:txBody>
      </p:sp>
      <p:sp>
        <p:nvSpPr>
          <p:cNvPr id="5" name="Text 3"/>
          <p:cNvSpPr/>
          <p:nvPr/>
        </p:nvSpPr>
        <p:spPr>
          <a:xfrm>
            <a:off x="640080" y="1691640"/>
            <a:ext cx="5394960" cy="3200400"/>
          </a:xfrm>
          <a:prstGeom prst="rect">
            <a:avLst/>
          </a:prstGeom>
          <a:noFill/>
          <a:ln/>
        </p:spPr>
        <p:txBody>
          <a:bodyPr wrap="square" rtlCol="0" anchor="t"/>
          <a:lstStyle/>
          <a:p>
            <a:pPr marL="165100" indent="-165100">
              <a:lnSpc>
                <a:spcPct val="110000"/>
              </a:lnSpc>
              <a:spcAft>
                <a:spcPts val="700"/>
              </a:spcAft>
              <a:buSzPct val="100000"/>
              <a:buChar char="•"/>
            </a:pPr>
            <a:r>
              <a:rPr lang="en-US" sz="1300" dirty="0">
                <a:solidFill>
                  <a:srgbClr val="0C2430"/>
                </a:solidFill>
                <a:latin typeface="Arial" pitchFamily="34" charset="0"/>
                <a:ea typeface="Arial" pitchFamily="34" charset="-122"/>
                <a:cs typeface="Arial" pitchFamily="34" charset="-120"/>
              </a:rPr>
              <a:t>8 SDTM datasets (DM, AE, LB, CM, VS, EX, DS, MH)</a:t>
            </a:r>
            <a:endParaRPr lang="en-US" sz="1300" dirty="0"/>
          </a:p>
          <a:p>
            <a:pPr marL="165100" indent="-165100">
              <a:lnSpc>
                <a:spcPct val="110000"/>
              </a:lnSpc>
              <a:spcAft>
                <a:spcPts val="700"/>
              </a:spcAft>
              <a:buSzPct val="100000"/>
              <a:buChar char="•"/>
            </a:pPr>
            <a:r>
              <a:rPr lang="en-US" sz="1300" dirty="0">
                <a:solidFill>
                  <a:srgbClr val="0C2430"/>
                </a:solidFill>
                <a:latin typeface="Arial" pitchFamily="34" charset="0"/>
                <a:ea typeface="Arial" pitchFamily="34" charset="-122"/>
                <a:cs typeface="Arial" pitchFamily="34" charset="-120"/>
              </a:rPr>
              <a:t>8 SAS programs, one per domain</a:t>
            </a:r>
            <a:endParaRPr lang="en-US" sz="1300" dirty="0"/>
          </a:p>
          <a:p>
            <a:pPr marL="165100" indent="-165100">
              <a:lnSpc>
                <a:spcPct val="110000"/>
              </a:lnSpc>
              <a:spcAft>
                <a:spcPts val="700"/>
              </a:spcAft>
              <a:buSzPct val="100000"/>
              <a:buChar char="•"/>
            </a:pPr>
            <a:r>
              <a:rPr lang="en-US" sz="1300" dirty="0">
                <a:solidFill>
                  <a:srgbClr val="0C2430"/>
                </a:solidFill>
                <a:latin typeface="Arial" pitchFamily="34" charset="0"/>
                <a:ea typeface="Arial" pitchFamily="34" charset="-122"/>
                <a:cs typeface="Arial" pitchFamily="34" charset="-120"/>
              </a:rPr>
              <a:t>Validation report against CDISC rules</a:t>
            </a:r>
            <a:endParaRPr lang="en-US" sz="1300" dirty="0"/>
          </a:p>
          <a:p>
            <a:pPr marL="165100" indent="-165100">
              <a:lnSpc>
                <a:spcPct val="110000"/>
              </a:lnSpc>
              <a:spcAft>
                <a:spcPts val="700"/>
              </a:spcAft>
              <a:buSzPct val="100000"/>
              <a:buChar char="•"/>
            </a:pPr>
            <a:r>
              <a:rPr lang="en-US" sz="1300" dirty="0">
                <a:solidFill>
                  <a:srgbClr val="0C2430"/>
                </a:solidFill>
                <a:latin typeface="Arial" pitchFamily="34" charset="0"/>
                <a:ea typeface="Arial" pitchFamily="34" charset="-122"/>
                <a:cs typeface="Arial" pitchFamily="34" charset="-120"/>
              </a:rPr>
              <a:t>CT conformance checks</a:t>
            </a:r>
            <a:endParaRPr lang="en-US" sz="1300" dirty="0"/>
          </a:p>
          <a:p>
            <a:pPr marL="165100" indent="-165100">
              <a:lnSpc>
                <a:spcPct val="110000"/>
              </a:lnSpc>
              <a:spcAft>
                <a:spcPts val="700"/>
              </a:spcAft>
              <a:buSzPct val="100000"/>
              <a:buChar char="•"/>
            </a:pPr>
            <a:r>
              <a:rPr lang="en-US" sz="1300" dirty="0">
                <a:solidFill>
                  <a:srgbClr val="0C2430"/>
                </a:solidFill>
                <a:latin typeface="Arial" pitchFamily="34" charset="0"/>
                <a:ea typeface="Arial" pitchFamily="34" charset="-122"/>
                <a:cs typeface="Arial" pitchFamily="34" charset="-120"/>
              </a:rPr>
              <a:t>MCP server with 7 callable tools</a:t>
            </a:r>
            <a:endParaRPr lang="en-US" sz="1300" dirty="0"/>
          </a:p>
        </p:txBody>
      </p:sp>
      <p:sp>
        <p:nvSpPr>
          <p:cNvPr id="6" name="Shape 4"/>
          <p:cNvSpPr/>
          <p:nvPr/>
        </p:nvSpPr>
        <p:spPr>
          <a:xfrm>
            <a:off x="6355080" y="1691640"/>
            <a:ext cx="5193792" cy="3200400"/>
          </a:xfrm>
          <a:prstGeom prst="roundRect">
            <a:avLst>
              <a:gd name="adj" fmla="val 1429"/>
            </a:avLst>
          </a:prstGeom>
          <a:solidFill>
            <a:srgbClr val="FFFFFF"/>
          </a:solidFill>
          <a:ln/>
          <a:effectLst>
            <a:outerShdw sx="100000" sy="100000" kx="0" ky="0" algn="bl" rotWithShape="0" blurRad="114300" dist="38100" dir="5400000">
              <a:srgbClr val="0C2430">
                <a:alpha val="12000"/>
              </a:srgbClr>
            </a:outerShdw>
          </a:effectLst>
        </p:spPr>
      </p:sp>
      <p:sp>
        <p:nvSpPr>
          <p:cNvPr id="7" name="Text 5"/>
          <p:cNvSpPr/>
          <p:nvPr/>
        </p:nvSpPr>
        <p:spPr>
          <a:xfrm>
            <a:off x="6583680" y="1874520"/>
            <a:ext cx="4572000" cy="274320"/>
          </a:xfrm>
          <a:prstGeom prst="rect">
            <a:avLst/>
          </a:prstGeom>
          <a:noFill/>
          <a:ln/>
        </p:spPr>
        <p:txBody>
          <a:bodyPr wrap="square" lIns="0" tIns="0" rIns="0" bIns="0" rtlCol="0" anchor="ctr"/>
          <a:lstStyle/>
          <a:p>
            <a:pPr indent="0" marL="0">
              <a:buNone/>
            </a:pPr>
            <a:r>
              <a:rPr lang="en-US" sz="1150" b="1" spc="200" kern="0" dirty="0">
                <a:solidFill>
                  <a:srgbClr val="1C7293"/>
                </a:solidFill>
                <a:latin typeface="Arial" pitchFamily="34" charset="0"/>
                <a:ea typeface="Arial" pitchFamily="34" charset="-122"/>
                <a:cs typeface="Arial" pitchFamily="34" charset="-120"/>
              </a:rPr>
              <a:t>UNDER THE HOOD</a:t>
            </a:r>
            <a:endParaRPr lang="en-US" sz="1150" dirty="0"/>
          </a:p>
        </p:txBody>
      </p:sp>
      <p:sp>
        <p:nvSpPr>
          <p:cNvPr id="8" name="Text 6"/>
          <p:cNvSpPr/>
          <p:nvPr/>
        </p:nvSpPr>
        <p:spPr>
          <a:xfrm>
            <a:off x="6583680" y="2212848"/>
            <a:ext cx="4754880" cy="2560320"/>
          </a:xfrm>
          <a:prstGeom prst="rect">
            <a:avLst/>
          </a:prstGeom>
          <a:noFill/>
          <a:ln/>
        </p:spPr>
        <p:txBody>
          <a:bodyPr wrap="square" rtlCol="0" anchor="t"/>
          <a:lstStyle/>
          <a:p>
            <a:pPr marL="165100" indent="-165100">
              <a:lnSpc>
                <a:spcPct val="110000"/>
              </a:lnSpc>
              <a:spcAft>
                <a:spcPts val="700"/>
              </a:spcAft>
              <a:buSzPct val="100000"/>
              <a:buChar char="•"/>
            </a:pPr>
            <a:r>
              <a:rPr lang="en-US" sz="1200" dirty="0">
                <a:solidFill>
                  <a:srgbClr val="0C2430"/>
                </a:solidFill>
                <a:latin typeface="Arial" pitchFamily="34" charset="0"/>
                <a:ea typeface="Arial" pitchFamily="34" charset="-122"/>
                <a:cs typeface="Arial" pitchFamily="34" charset="-120"/>
              </a:rPr>
              <a:t>SDTMAgentPipeline.run_full() executes all</a:t>
            </a:r>
            <a:endParaRPr lang="en-US" sz="1200" dirty="0"/>
          </a:p>
          <a:p>
            <a:pPr marL="165100" indent="-165100">
              <a:lnSpc>
                <a:spcPct val="110000"/>
              </a:lnSpc>
              <a:spcAft>
                <a:spcPts val="700"/>
              </a:spcAft>
              <a:buSzPct val="100000"/>
              <a:buChar char="•"/>
            </a:pPr>
            <a:r>
              <a:rPr lang="en-US" sz="1200" dirty="0">
                <a:solidFill>
                  <a:srgbClr val="0C2430"/>
                </a:solidFill>
                <a:latin typeface="Arial" pitchFamily="34" charset="0"/>
                <a:ea typeface="Arial" pitchFamily="34" charset="-122"/>
                <a:cs typeface="Arial" pitchFamily="34" charset="-120"/>
              </a:rPr>
              <a:t>Each stage independently callable via MCP</a:t>
            </a:r>
            <a:endParaRPr lang="en-US" sz="1200" dirty="0"/>
          </a:p>
          <a:p>
            <a:pPr marL="165100" indent="-165100">
              <a:lnSpc>
                <a:spcPct val="110000"/>
              </a:lnSpc>
              <a:spcAft>
                <a:spcPts val="700"/>
              </a:spcAft>
              <a:buSzPct val="100000"/>
              <a:buChar char="•"/>
            </a:pPr>
            <a:r>
              <a:rPr lang="en-US" sz="1200" dirty="0">
                <a:solidFill>
                  <a:srgbClr val="0C2430"/>
                </a:solidFill>
                <a:latin typeface="Arial" pitchFamily="34" charset="0"/>
                <a:ea typeface="Arial" pitchFamily="34" charset="-122"/>
                <a:cs typeface="Arial" pitchFamily="34" charset="-120"/>
              </a:rPr>
              <a:t>sdtm_build_domain for single domain</a:t>
            </a:r>
            <a:endParaRPr lang="en-US" sz="1200" dirty="0"/>
          </a:p>
          <a:p>
            <a:pPr marL="165100" indent="-165100">
              <a:lnSpc>
                <a:spcPct val="110000"/>
              </a:lnSpc>
              <a:spcAft>
                <a:spcPts val="700"/>
              </a:spcAft>
              <a:buSzPct val="100000"/>
              <a:buChar char="•"/>
            </a:pPr>
            <a:r>
              <a:rPr lang="en-US" sz="1200" dirty="0">
                <a:solidFill>
                  <a:srgbClr val="0C2430"/>
                </a:solidFill>
                <a:latin typeface="Arial" pitchFamily="34" charset="0"/>
                <a:ea typeface="Arial" pitchFamily="34" charset="-122"/>
                <a:cs typeface="Arial" pitchFamily="34" charset="-120"/>
              </a:rPr>
              <a:t>sdtm_validate checks one or all</a:t>
            </a:r>
            <a:endParaRPr lang="en-US" sz="1200" dirty="0"/>
          </a:p>
          <a:p>
            <a:pPr marL="165100" indent="-165100">
              <a:lnSpc>
                <a:spcPct val="110000"/>
              </a:lnSpc>
              <a:spcAft>
                <a:spcPts val="700"/>
              </a:spcAft>
              <a:buSzPct val="100000"/>
              <a:buChar char="•"/>
            </a:pPr>
            <a:r>
              <a:rPr lang="en-US" sz="1200" dirty="0">
                <a:solidFill>
                  <a:srgbClr val="0C2430"/>
                </a:solidFill>
                <a:latin typeface="Arial" pitchFamily="34" charset="0"/>
                <a:ea typeface="Arial" pitchFamily="34" charset="-122"/>
                <a:cs typeface="Arial" pitchFamily="34" charset="-120"/>
              </a:rPr>
              <a:t>sdtm_demo for quick showcase</a:t>
            </a:r>
            <a:endParaRPr lang="en-US" sz="1200" dirty="0"/>
          </a:p>
        </p:txBody>
      </p:sp>
      <p:sp>
        <p:nvSpPr>
          <p:cNvPr id="9" name="Shape 7"/>
          <p:cNvSpPr/>
          <p:nvPr/>
        </p:nvSpPr>
        <p:spPr>
          <a:xfrm>
            <a:off x="640080" y="5120640"/>
            <a:ext cx="10908792" cy="1097280"/>
          </a:xfrm>
          <a:prstGeom prst="roundRect">
            <a:avLst>
              <a:gd name="adj" fmla="val 4167"/>
            </a:avLst>
          </a:prstGeom>
          <a:solidFill>
            <a:srgbClr val="E8F0F2"/>
          </a:solidFill>
          <a:ln/>
        </p:spPr>
      </p:sp>
      <p:sp>
        <p:nvSpPr>
          <p:cNvPr id="10" name="Text 8"/>
          <p:cNvSpPr/>
          <p:nvPr/>
        </p:nvSpPr>
        <p:spPr>
          <a:xfrm>
            <a:off x="868680" y="5257800"/>
            <a:ext cx="4572000" cy="274320"/>
          </a:xfrm>
          <a:prstGeom prst="rect">
            <a:avLst/>
          </a:prstGeom>
          <a:noFill/>
          <a:ln/>
        </p:spPr>
        <p:txBody>
          <a:bodyPr wrap="square" rtlCol="0" anchor="ctr"/>
          <a:lstStyle/>
          <a:p>
            <a:pPr indent="0" marL="0">
              <a:buNone/>
            </a:pPr>
            <a:r>
              <a:rPr lang="en-US" sz="1000" b="1" spc="200" kern="0" dirty="0">
                <a:solidFill>
                  <a:srgbClr val="0B3A4A"/>
                </a:solidFill>
                <a:latin typeface="Arial" pitchFamily="34" charset="0"/>
                <a:ea typeface="Arial" pitchFamily="34" charset="-122"/>
                <a:cs typeface="Arial" pitchFamily="34" charset="-120"/>
              </a:rPr>
              <a:t>POWERED BY</a:t>
            </a:r>
            <a:endParaRPr lang="en-US" sz="1000" dirty="0"/>
          </a:p>
        </p:txBody>
      </p:sp>
      <p:sp>
        <p:nvSpPr>
          <p:cNvPr id="11" name="Text 9"/>
          <p:cNvSpPr/>
          <p:nvPr/>
        </p:nvSpPr>
        <p:spPr>
          <a:xfrm>
            <a:off x="868680" y="5532120"/>
            <a:ext cx="10424160" cy="594360"/>
          </a:xfrm>
          <a:prstGeom prst="rect">
            <a:avLst/>
          </a:prstGeom>
          <a:noFill/>
          <a:ln/>
        </p:spPr>
        <p:txBody>
          <a:bodyPr wrap="square" lIns="0" tIns="0" rIns="0" bIns="0" rtlCol="0" anchor="t"/>
          <a:lstStyle/>
          <a:p>
            <a:pPr indent="0" marL="0">
              <a:buNone/>
            </a:pPr>
            <a:r>
              <a:rPr lang="en-US" sz="1200" dirty="0">
                <a:solidFill>
                  <a:srgbClr val="0C2430"/>
                </a:solidFill>
                <a:latin typeface="Arial" pitchFamily="34" charset="0"/>
                <a:ea typeface="Arial" pitchFamily="34" charset="-122"/>
                <a:cs typeface="Arial" pitchFamily="34" charset="-120"/>
              </a:rPr>
              <a:t>Python (FastAPI/HTTP) · SDTMAgentPipeline · MCP JSON-RPC · CDISC spec engine · nginx</a:t>
            </a:r>
            <a:endParaRPr lang="en-US" sz="1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6F8F9"/>
        </a:solidFill>
      </p:bgPr>
    </p:bg>
    <p:spTree>
      <p:nvGrpSpPr>
        <p:cNvPr id="1" name=""/>
        <p:cNvGrpSpPr/>
        <p:nvPr/>
      </p:nvGrpSpPr>
      <p:grpSpPr>
        <a:xfrm>
          <a:off x="0" y="0"/>
          <a:ext cx="0" cy="0"/>
          <a:chOff x="0" y="0"/>
          <a:chExt cx="0" cy="0"/>
        </a:xfrm>
      </p:grpSpPr>
      <p:sp>
        <p:nvSpPr>
          <p:cNvPr id="2" name="Text 0"/>
          <p:cNvSpPr/>
          <p:nvPr/>
        </p:nvSpPr>
        <p:spPr>
          <a:xfrm>
            <a:off x="640080" y="457200"/>
            <a:ext cx="10881360" cy="274320"/>
          </a:xfrm>
          <a:prstGeom prst="rect">
            <a:avLst/>
          </a:prstGeom>
          <a:noFill/>
          <a:ln/>
        </p:spPr>
        <p:txBody>
          <a:bodyPr wrap="square" rtlCol="0" anchor="ctr"/>
          <a:lstStyle/>
          <a:p>
            <a:pPr indent="0" marL="0">
              <a:buNone/>
            </a:pPr>
            <a:r>
              <a:rPr lang="en-US" sz="1200" b="1" spc="300" kern="0" dirty="0">
                <a:solidFill>
                  <a:srgbClr val="1C7293"/>
                </a:solidFill>
                <a:latin typeface="Arial" pitchFamily="34" charset="0"/>
                <a:ea typeface="Arial" pitchFamily="34" charset="-122"/>
                <a:cs typeface="Arial" pitchFamily="34" charset="-120"/>
              </a:rPr>
              <a:t>DESIGN PRINCIPLES</a:t>
            </a:r>
            <a:endParaRPr lang="en-US" sz="1200" dirty="0"/>
          </a:p>
        </p:txBody>
      </p:sp>
      <p:sp>
        <p:nvSpPr>
          <p:cNvPr id="3" name="Text 1"/>
          <p:cNvSpPr/>
          <p:nvPr/>
        </p:nvSpPr>
        <p:spPr>
          <a:xfrm>
            <a:off x="640080" y="731520"/>
            <a:ext cx="10881360" cy="640080"/>
          </a:xfrm>
          <a:prstGeom prst="rect">
            <a:avLst/>
          </a:prstGeom>
          <a:noFill/>
          <a:ln/>
        </p:spPr>
        <p:txBody>
          <a:bodyPr wrap="square" rtlCol="0" anchor="ctr"/>
          <a:lstStyle/>
          <a:p>
            <a:pPr indent="0" marL="0">
              <a:buNone/>
            </a:pPr>
            <a:r>
              <a:rPr lang="en-US" sz="2800" b="1" dirty="0">
                <a:solidFill>
                  <a:srgbClr val="0B3A4A"/>
                </a:solidFill>
                <a:latin typeface="Cambria" pitchFamily="34" charset="0"/>
                <a:ea typeface="Cambria" pitchFamily="34" charset="-122"/>
                <a:cs typeface="Cambria" pitchFamily="34" charset="-120"/>
              </a:rPr>
              <a:t>What makes this production-grade</a:t>
            </a:r>
            <a:endParaRPr lang="en-US" sz="2800" dirty="0"/>
          </a:p>
        </p:txBody>
      </p:sp>
      <p:sp>
        <p:nvSpPr>
          <p:cNvPr id="4" name="Shape 2"/>
          <p:cNvSpPr/>
          <p:nvPr/>
        </p:nvSpPr>
        <p:spPr>
          <a:xfrm>
            <a:off x="640080" y="1600200"/>
            <a:ext cx="5367528" cy="2011680"/>
          </a:xfrm>
          <a:prstGeom prst="roundRect">
            <a:avLst>
              <a:gd name="adj" fmla="val 2727"/>
            </a:avLst>
          </a:prstGeom>
          <a:solidFill>
            <a:srgbClr val="FFFFFF"/>
          </a:solidFill>
          <a:ln/>
          <a:effectLst>
            <a:outerShdw sx="100000" sy="100000" kx="0" ky="0" algn="bl" rotWithShape="0" blurRad="114300" dist="38100" dir="5400000">
              <a:srgbClr val="0C2430">
                <a:alpha val="12000"/>
              </a:srgbClr>
            </a:outerShdw>
          </a:effectLst>
        </p:spPr>
      </p:sp>
      <p:sp>
        <p:nvSpPr>
          <p:cNvPr id="5" name="Shape 3"/>
          <p:cNvSpPr/>
          <p:nvPr/>
        </p:nvSpPr>
        <p:spPr>
          <a:xfrm>
            <a:off x="914400" y="1874520"/>
            <a:ext cx="731520" cy="731520"/>
          </a:xfrm>
          <a:prstGeom prst="roundRect">
            <a:avLst>
              <a:gd name="adj" fmla="val 10000"/>
            </a:avLst>
          </a:prstGeom>
          <a:solidFill>
            <a:srgbClr val="1C7293"/>
          </a:solidFill>
          <a:ln/>
          <a:effectLst>
            <a:outerShdw sx="100000" sy="100000" kx="0" ky="0" algn="bl" rotWithShape="0" blurRad="114300" dist="38100" dir="5400000">
              <a:srgbClr val="0C2430">
                <a:alpha val="12000"/>
              </a:srgbClr>
            </a:outerShdw>
          </a:effectLst>
        </p:spPr>
      </p:sp>
      <p:pic>
        <p:nvPicPr>
          <p:cNvPr id="6" name="Image 0" descr="preencoded.png">    </p:cNvPr>
          <p:cNvPicPr>
            <a:picLocks noChangeAspect="1"/>
          </p:cNvPicPr>
          <p:nvPr/>
        </p:nvPicPr>
        <p:blipFill>
          <a:blip r:embed="rId1"/>
          <a:stretch>
            <a:fillRect/>
          </a:stretch>
        </p:blipFill>
        <p:spPr>
          <a:xfrm>
            <a:off x="1075334" y="2035454"/>
            <a:ext cx="409651" cy="409651"/>
          </a:xfrm>
          <a:prstGeom prst="rect">
            <a:avLst/>
          </a:prstGeom>
        </p:spPr>
      </p:pic>
      <p:sp>
        <p:nvSpPr>
          <p:cNvPr id="7" name="Text 4"/>
          <p:cNvSpPr/>
          <p:nvPr/>
        </p:nvSpPr>
        <p:spPr>
          <a:xfrm>
            <a:off x="1828800" y="1920240"/>
            <a:ext cx="4023360" cy="640080"/>
          </a:xfrm>
          <a:prstGeom prst="rect">
            <a:avLst/>
          </a:prstGeom>
          <a:noFill/>
          <a:ln/>
        </p:spPr>
        <p:txBody>
          <a:bodyPr wrap="square" lIns="0" tIns="0" rIns="0" bIns="0" rtlCol="0" anchor="ctr"/>
          <a:lstStyle/>
          <a:p>
            <a:pPr indent="0" marL="0">
              <a:buNone/>
            </a:pPr>
            <a:r>
              <a:rPr lang="en-US" sz="1700" b="1" dirty="0">
                <a:solidFill>
                  <a:srgbClr val="0B3A4A"/>
                </a:solidFill>
                <a:latin typeface="Cambria" pitchFamily="34" charset="0"/>
                <a:ea typeface="Cambria" pitchFamily="34" charset="-122"/>
                <a:cs typeface="Cambria" pitchFamily="34" charset="-120"/>
              </a:rPr>
              <a:t>Agent-per-stage</a:t>
            </a:r>
            <a:endParaRPr lang="en-US" sz="1700" dirty="0"/>
          </a:p>
        </p:txBody>
      </p:sp>
      <p:sp>
        <p:nvSpPr>
          <p:cNvPr id="8" name="Text 5"/>
          <p:cNvSpPr/>
          <p:nvPr/>
        </p:nvSpPr>
        <p:spPr>
          <a:xfrm>
            <a:off x="932688" y="2697480"/>
            <a:ext cx="4846320" cy="822960"/>
          </a:xfrm>
          <a:prstGeom prst="rect">
            <a:avLst/>
          </a:prstGeom>
          <a:noFill/>
          <a:ln/>
        </p:spPr>
        <p:txBody>
          <a:bodyPr wrap="square" lIns="0" tIns="0" rIns="0" bIns="0" rtlCol="0" anchor="t"/>
          <a:lstStyle/>
          <a:p>
            <a:pPr indent="0" marL="0">
              <a:lnSpc>
                <a:spcPct val="115000"/>
              </a:lnSpc>
              <a:buNone/>
            </a:pPr>
            <a:r>
              <a:rPr lang="en-US" sz="1250" dirty="0">
                <a:solidFill>
                  <a:srgbClr val="0C2430"/>
                </a:solidFill>
                <a:latin typeface="Arial" pitchFamily="34" charset="0"/>
                <a:ea typeface="Arial" pitchFamily="34" charset="-122"/>
                <a:cs typeface="Arial" pitchFamily="34" charset="-120"/>
              </a:rPr>
              <a:t>Each stage focused, composable, testable.</a:t>
            </a:r>
            <a:endParaRPr lang="en-US" sz="1250" dirty="0"/>
          </a:p>
        </p:txBody>
      </p:sp>
      <p:sp>
        <p:nvSpPr>
          <p:cNvPr id="9" name="Shape 6"/>
          <p:cNvSpPr/>
          <p:nvPr/>
        </p:nvSpPr>
        <p:spPr>
          <a:xfrm>
            <a:off x="6181344" y="1600200"/>
            <a:ext cx="5367528" cy="2011680"/>
          </a:xfrm>
          <a:prstGeom prst="roundRect">
            <a:avLst>
              <a:gd name="adj" fmla="val 2727"/>
            </a:avLst>
          </a:prstGeom>
          <a:solidFill>
            <a:srgbClr val="FFFFFF"/>
          </a:solidFill>
          <a:ln/>
          <a:effectLst>
            <a:outerShdw sx="100000" sy="100000" kx="0" ky="0" algn="bl" rotWithShape="0" blurRad="114300" dist="38100" dir="5400000">
              <a:srgbClr val="0C2430">
                <a:alpha val="12000"/>
              </a:srgbClr>
            </a:outerShdw>
          </a:effectLst>
        </p:spPr>
      </p:sp>
      <p:sp>
        <p:nvSpPr>
          <p:cNvPr id="10" name="Shape 7"/>
          <p:cNvSpPr/>
          <p:nvPr/>
        </p:nvSpPr>
        <p:spPr>
          <a:xfrm>
            <a:off x="6455664" y="1874520"/>
            <a:ext cx="731520" cy="731520"/>
          </a:xfrm>
          <a:prstGeom prst="roundRect">
            <a:avLst>
              <a:gd name="adj" fmla="val 10000"/>
            </a:avLst>
          </a:prstGeom>
          <a:solidFill>
            <a:srgbClr val="1C7293"/>
          </a:solidFill>
          <a:ln/>
          <a:effectLst>
            <a:outerShdw sx="100000" sy="100000" kx="0" ky="0" algn="bl" rotWithShape="0" blurRad="114300" dist="38100" dir="5400000">
              <a:srgbClr val="0C2430">
                <a:alpha val="12000"/>
              </a:srgbClr>
            </a:outerShdw>
          </a:effectLst>
        </p:spPr>
      </p:sp>
      <p:pic>
        <p:nvPicPr>
          <p:cNvPr id="11" name="Image 1" descr="preencoded.png">    </p:cNvPr>
          <p:cNvPicPr>
            <a:picLocks noChangeAspect="1"/>
          </p:cNvPicPr>
          <p:nvPr/>
        </p:nvPicPr>
        <p:blipFill>
          <a:blip r:embed="rId2"/>
          <a:stretch>
            <a:fillRect/>
          </a:stretch>
        </p:blipFill>
        <p:spPr>
          <a:xfrm>
            <a:off x="6616598" y="2035454"/>
            <a:ext cx="409651" cy="409651"/>
          </a:xfrm>
          <a:prstGeom prst="rect">
            <a:avLst/>
          </a:prstGeom>
        </p:spPr>
      </p:pic>
      <p:sp>
        <p:nvSpPr>
          <p:cNvPr id="12" name="Text 8"/>
          <p:cNvSpPr/>
          <p:nvPr/>
        </p:nvSpPr>
        <p:spPr>
          <a:xfrm>
            <a:off x="7370064" y="1920240"/>
            <a:ext cx="4023360" cy="640080"/>
          </a:xfrm>
          <a:prstGeom prst="rect">
            <a:avLst/>
          </a:prstGeom>
          <a:noFill/>
          <a:ln/>
        </p:spPr>
        <p:txBody>
          <a:bodyPr wrap="square" lIns="0" tIns="0" rIns="0" bIns="0" rtlCol="0" anchor="ctr"/>
          <a:lstStyle/>
          <a:p>
            <a:pPr indent="0" marL="0">
              <a:buNone/>
            </a:pPr>
            <a:r>
              <a:rPr lang="en-US" sz="1700" b="1" dirty="0">
                <a:solidFill>
                  <a:srgbClr val="0B3A4A"/>
                </a:solidFill>
                <a:latin typeface="Cambria" pitchFamily="34" charset="0"/>
                <a:ea typeface="Cambria" pitchFamily="34" charset="-122"/>
                <a:cs typeface="Cambria" pitchFamily="34" charset="-120"/>
              </a:rPr>
              <a:t>MCP-native</a:t>
            </a:r>
            <a:endParaRPr lang="en-US" sz="1700" dirty="0"/>
          </a:p>
        </p:txBody>
      </p:sp>
      <p:sp>
        <p:nvSpPr>
          <p:cNvPr id="13" name="Text 9"/>
          <p:cNvSpPr/>
          <p:nvPr/>
        </p:nvSpPr>
        <p:spPr>
          <a:xfrm>
            <a:off x="6473952" y="2697480"/>
            <a:ext cx="4846320" cy="822960"/>
          </a:xfrm>
          <a:prstGeom prst="rect">
            <a:avLst/>
          </a:prstGeom>
          <a:noFill/>
          <a:ln/>
        </p:spPr>
        <p:txBody>
          <a:bodyPr wrap="square" lIns="0" tIns="0" rIns="0" bIns="0" rtlCol="0" anchor="t"/>
          <a:lstStyle/>
          <a:p>
            <a:pPr indent="0" marL="0">
              <a:lnSpc>
                <a:spcPct val="115000"/>
              </a:lnSpc>
              <a:buNone/>
            </a:pPr>
            <a:r>
              <a:rPr lang="en-US" sz="1250" dirty="0">
                <a:solidFill>
                  <a:srgbClr val="0C2430"/>
                </a:solidFill>
                <a:latin typeface="Arial" pitchFamily="34" charset="0"/>
                <a:ea typeface="Arial" pitchFamily="34" charset="-122"/>
                <a:cs typeface="Arial" pitchFamily="34" charset="-120"/>
              </a:rPr>
              <a:t>AI agents can call the pipeline.</a:t>
            </a:r>
            <a:endParaRPr lang="en-US" sz="1250" dirty="0"/>
          </a:p>
        </p:txBody>
      </p:sp>
      <p:sp>
        <p:nvSpPr>
          <p:cNvPr id="14" name="Shape 10"/>
          <p:cNvSpPr/>
          <p:nvPr/>
        </p:nvSpPr>
        <p:spPr>
          <a:xfrm>
            <a:off x="640080" y="3840480"/>
            <a:ext cx="5367528" cy="2011680"/>
          </a:xfrm>
          <a:prstGeom prst="roundRect">
            <a:avLst>
              <a:gd name="adj" fmla="val 2727"/>
            </a:avLst>
          </a:prstGeom>
          <a:solidFill>
            <a:srgbClr val="FFFFFF"/>
          </a:solidFill>
          <a:ln/>
          <a:effectLst>
            <a:outerShdw sx="100000" sy="100000" kx="0" ky="0" algn="bl" rotWithShape="0" blurRad="114300" dist="38100" dir="5400000">
              <a:srgbClr val="0C2430">
                <a:alpha val="12000"/>
              </a:srgbClr>
            </a:outerShdw>
          </a:effectLst>
        </p:spPr>
      </p:sp>
      <p:sp>
        <p:nvSpPr>
          <p:cNvPr id="15" name="Shape 11"/>
          <p:cNvSpPr/>
          <p:nvPr/>
        </p:nvSpPr>
        <p:spPr>
          <a:xfrm>
            <a:off x="914400" y="4114800"/>
            <a:ext cx="731520" cy="731520"/>
          </a:xfrm>
          <a:prstGeom prst="roundRect">
            <a:avLst>
              <a:gd name="adj" fmla="val 10000"/>
            </a:avLst>
          </a:prstGeom>
          <a:solidFill>
            <a:srgbClr val="1C7293"/>
          </a:solidFill>
          <a:ln/>
          <a:effectLst>
            <a:outerShdw sx="100000" sy="100000" kx="0" ky="0" algn="bl" rotWithShape="0" blurRad="114300" dist="38100" dir="5400000">
              <a:srgbClr val="0C2430">
                <a:alpha val="12000"/>
              </a:srgbClr>
            </a:outerShdw>
          </a:effectLst>
        </p:spPr>
      </p:sp>
      <p:pic>
        <p:nvPicPr>
          <p:cNvPr id="16" name="Image 2" descr="preencoded.png">    </p:cNvPr>
          <p:cNvPicPr>
            <a:picLocks noChangeAspect="1"/>
          </p:cNvPicPr>
          <p:nvPr/>
        </p:nvPicPr>
        <p:blipFill>
          <a:blip r:embed="rId3"/>
          <a:stretch>
            <a:fillRect/>
          </a:stretch>
        </p:blipFill>
        <p:spPr>
          <a:xfrm>
            <a:off x="1075334" y="4275734"/>
            <a:ext cx="409651" cy="409651"/>
          </a:xfrm>
          <a:prstGeom prst="rect">
            <a:avLst/>
          </a:prstGeom>
        </p:spPr>
      </p:pic>
      <p:sp>
        <p:nvSpPr>
          <p:cNvPr id="17" name="Text 12"/>
          <p:cNvSpPr/>
          <p:nvPr/>
        </p:nvSpPr>
        <p:spPr>
          <a:xfrm>
            <a:off x="1828800" y="4160520"/>
            <a:ext cx="4023360" cy="640080"/>
          </a:xfrm>
          <a:prstGeom prst="rect">
            <a:avLst/>
          </a:prstGeom>
          <a:noFill/>
          <a:ln/>
        </p:spPr>
        <p:txBody>
          <a:bodyPr wrap="square" lIns="0" tIns="0" rIns="0" bIns="0" rtlCol="0" anchor="ctr"/>
          <a:lstStyle/>
          <a:p>
            <a:pPr indent="0" marL="0">
              <a:buNone/>
            </a:pPr>
            <a:r>
              <a:rPr lang="en-US" sz="1700" b="1" dirty="0">
                <a:solidFill>
                  <a:srgbClr val="0B3A4A"/>
                </a:solidFill>
                <a:latin typeface="Cambria" pitchFamily="34" charset="0"/>
                <a:ea typeface="Cambria" pitchFamily="34" charset="-122"/>
                <a:cs typeface="Cambria" pitchFamily="34" charset="-120"/>
              </a:rPr>
              <a:t>CT-validated</a:t>
            </a:r>
            <a:endParaRPr lang="en-US" sz="1700" dirty="0"/>
          </a:p>
        </p:txBody>
      </p:sp>
      <p:sp>
        <p:nvSpPr>
          <p:cNvPr id="18" name="Text 13"/>
          <p:cNvSpPr/>
          <p:nvPr/>
        </p:nvSpPr>
        <p:spPr>
          <a:xfrm>
            <a:off x="932688" y="4937760"/>
            <a:ext cx="4846320" cy="822960"/>
          </a:xfrm>
          <a:prstGeom prst="rect">
            <a:avLst/>
          </a:prstGeom>
          <a:noFill/>
          <a:ln/>
        </p:spPr>
        <p:txBody>
          <a:bodyPr wrap="square" lIns="0" tIns="0" rIns="0" bIns="0" rtlCol="0" anchor="t"/>
          <a:lstStyle/>
          <a:p>
            <a:pPr indent="0" marL="0">
              <a:lnSpc>
                <a:spcPct val="115000"/>
              </a:lnSpc>
              <a:buNone/>
            </a:pPr>
            <a:r>
              <a:rPr lang="en-US" sz="1250" dirty="0">
                <a:solidFill>
                  <a:srgbClr val="0C2430"/>
                </a:solidFill>
                <a:latin typeface="Arial" pitchFamily="34" charset="0"/>
                <a:ea typeface="Arial" pitchFamily="34" charset="-122"/>
                <a:cs typeface="Arial" pitchFamily="34" charset="-120"/>
              </a:rPr>
              <a:t>Controlled Terminology built in.</a:t>
            </a:r>
            <a:endParaRPr lang="en-US" sz="1250" dirty="0"/>
          </a:p>
        </p:txBody>
      </p:sp>
      <p:sp>
        <p:nvSpPr>
          <p:cNvPr id="19" name="Shape 14"/>
          <p:cNvSpPr/>
          <p:nvPr/>
        </p:nvSpPr>
        <p:spPr>
          <a:xfrm>
            <a:off x="6181344" y="3840480"/>
            <a:ext cx="5367528" cy="2011680"/>
          </a:xfrm>
          <a:prstGeom prst="roundRect">
            <a:avLst>
              <a:gd name="adj" fmla="val 2727"/>
            </a:avLst>
          </a:prstGeom>
          <a:solidFill>
            <a:srgbClr val="FFFFFF"/>
          </a:solidFill>
          <a:ln/>
          <a:effectLst>
            <a:outerShdw sx="100000" sy="100000" kx="0" ky="0" algn="bl" rotWithShape="0" blurRad="114300" dist="38100" dir="5400000">
              <a:srgbClr val="0C2430">
                <a:alpha val="12000"/>
              </a:srgbClr>
            </a:outerShdw>
          </a:effectLst>
        </p:spPr>
      </p:sp>
      <p:sp>
        <p:nvSpPr>
          <p:cNvPr id="20" name="Shape 15"/>
          <p:cNvSpPr/>
          <p:nvPr/>
        </p:nvSpPr>
        <p:spPr>
          <a:xfrm>
            <a:off x="6455664" y="4114800"/>
            <a:ext cx="731520" cy="731520"/>
          </a:xfrm>
          <a:prstGeom prst="roundRect">
            <a:avLst>
              <a:gd name="adj" fmla="val 10000"/>
            </a:avLst>
          </a:prstGeom>
          <a:solidFill>
            <a:srgbClr val="1C7293"/>
          </a:solidFill>
          <a:ln/>
          <a:effectLst>
            <a:outerShdw sx="100000" sy="100000" kx="0" ky="0" algn="bl" rotWithShape="0" blurRad="114300" dist="38100" dir="5400000">
              <a:srgbClr val="0C2430">
                <a:alpha val="12000"/>
              </a:srgbClr>
            </a:outerShdw>
          </a:effectLst>
        </p:spPr>
      </p:sp>
      <p:pic>
        <p:nvPicPr>
          <p:cNvPr id="21" name="Image 3" descr="preencoded.png">    </p:cNvPr>
          <p:cNvPicPr>
            <a:picLocks noChangeAspect="1"/>
          </p:cNvPicPr>
          <p:nvPr/>
        </p:nvPicPr>
        <p:blipFill>
          <a:blip r:embed="rId4"/>
          <a:stretch>
            <a:fillRect/>
          </a:stretch>
        </p:blipFill>
        <p:spPr>
          <a:xfrm>
            <a:off x="6616598" y="4275734"/>
            <a:ext cx="409651" cy="409651"/>
          </a:xfrm>
          <a:prstGeom prst="rect">
            <a:avLst/>
          </a:prstGeom>
        </p:spPr>
      </p:pic>
      <p:sp>
        <p:nvSpPr>
          <p:cNvPr id="22" name="Text 16"/>
          <p:cNvSpPr/>
          <p:nvPr/>
        </p:nvSpPr>
        <p:spPr>
          <a:xfrm>
            <a:off x="7370064" y="4160520"/>
            <a:ext cx="4023360" cy="640080"/>
          </a:xfrm>
          <a:prstGeom prst="rect">
            <a:avLst/>
          </a:prstGeom>
          <a:noFill/>
          <a:ln/>
        </p:spPr>
        <p:txBody>
          <a:bodyPr wrap="square" lIns="0" tIns="0" rIns="0" bIns="0" rtlCol="0" anchor="ctr"/>
          <a:lstStyle/>
          <a:p>
            <a:pPr indent="0" marL="0">
              <a:buNone/>
            </a:pPr>
            <a:r>
              <a:rPr lang="en-US" sz="1700" b="1" dirty="0">
                <a:solidFill>
                  <a:srgbClr val="0B3A4A"/>
                </a:solidFill>
                <a:latin typeface="Cambria" pitchFamily="34" charset="0"/>
                <a:ea typeface="Cambria" pitchFamily="34" charset="-122"/>
                <a:cs typeface="Cambria" pitchFamily="34" charset="-120"/>
              </a:rPr>
              <a:t>Synthetic default</a:t>
            </a:r>
            <a:endParaRPr lang="en-US" sz="1700" dirty="0"/>
          </a:p>
        </p:txBody>
      </p:sp>
      <p:sp>
        <p:nvSpPr>
          <p:cNvPr id="23" name="Text 17"/>
          <p:cNvSpPr/>
          <p:nvPr/>
        </p:nvSpPr>
        <p:spPr>
          <a:xfrm>
            <a:off x="6473952" y="4937760"/>
            <a:ext cx="4846320" cy="822960"/>
          </a:xfrm>
          <a:prstGeom prst="rect">
            <a:avLst/>
          </a:prstGeom>
          <a:noFill/>
          <a:ln/>
        </p:spPr>
        <p:txBody>
          <a:bodyPr wrap="square" lIns="0" tIns="0" rIns="0" bIns="0" rtlCol="0" anchor="t"/>
          <a:lstStyle/>
          <a:p>
            <a:pPr indent="0" marL="0">
              <a:lnSpc>
                <a:spcPct val="115000"/>
              </a:lnSpc>
              <a:buNone/>
            </a:pPr>
            <a:r>
              <a:rPr lang="en-US" sz="1250" dirty="0">
                <a:solidFill>
                  <a:srgbClr val="0C2430"/>
                </a:solidFill>
                <a:latin typeface="Arial" pitchFamily="34" charset="0"/>
                <a:ea typeface="Arial" pitchFamily="34" charset="-122"/>
                <a:cs typeface="Arial" pitchFamily="34" charset="-120"/>
              </a:rPr>
              <a:t>CDISC Pilot data generated on demand.</a:t>
            </a:r>
            <a:endParaRPr lang="en-US" sz="12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0B3A4A"/>
        </a:solidFill>
      </p:bgPr>
    </p:bg>
    <p:spTree>
      <p:nvGrpSpPr>
        <p:cNvPr id="1" name=""/>
        <p:cNvGrpSpPr/>
        <p:nvPr/>
      </p:nvGrpSpPr>
      <p:grpSpPr>
        <a:xfrm>
          <a:off x="0" y="0"/>
          <a:ext cx="0" cy="0"/>
          <a:chOff x="0" y="0"/>
          <a:chExt cx="0" cy="0"/>
        </a:xfrm>
      </p:grpSpPr>
      <p:sp>
        <p:nvSpPr>
          <p:cNvPr id="2" name="Shape 0"/>
          <p:cNvSpPr/>
          <p:nvPr/>
        </p:nvSpPr>
        <p:spPr>
          <a:xfrm>
            <a:off x="8778240" y="-2011680"/>
            <a:ext cx="5943600" cy="5943600"/>
          </a:xfrm>
          <a:prstGeom prst="ellipse">
            <a:avLst/>
          </a:prstGeom>
          <a:solidFill>
            <a:srgbClr val="065A82">
              <a:alpha val="40000"/>
            </a:srgbClr>
          </a:solidFill>
          <a:ln/>
        </p:spPr>
      </p:sp>
      <p:sp>
        <p:nvSpPr>
          <p:cNvPr id="3" name="Text 1"/>
          <p:cNvSpPr/>
          <p:nvPr/>
        </p:nvSpPr>
        <p:spPr>
          <a:xfrm>
            <a:off x="640080" y="548640"/>
            <a:ext cx="10058400" cy="274320"/>
          </a:xfrm>
          <a:prstGeom prst="rect">
            <a:avLst/>
          </a:prstGeom>
          <a:noFill/>
          <a:ln/>
        </p:spPr>
        <p:txBody>
          <a:bodyPr wrap="square" rtlCol="0" anchor="ctr"/>
          <a:lstStyle/>
          <a:p>
            <a:pPr indent="0" marL="0">
              <a:buNone/>
            </a:pPr>
            <a:r>
              <a:rPr lang="en-US" sz="1200" b="1" spc="300" kern="0" dirty="0">
                <a:solidFill>
                  <a:srgbClr val="00A896"/>
                </a:solidFill>
                <a:latin typeface="Arial" pitchFamily="34" charset="0"/>
                <a:ea typeface="Arial" pitchFamily="34" charset="-122"/>
                <a:cs typeface="Arial" pitchFamily="34" charset="-120"/>
              </a:rPr>
              <a:t>IN ONE SENTENCE</a:t>
            </a:r>
            <a:endParaRPr lang="en-US" sz="1200" dirty="0"/>
          </a:p>
        </p:txBody>
      </p:sp>
      <p:sp>
        <p:nvSpPr>
          <p:cNvPr id="4" name="Text 2"/>
          <p:cNvSpPr/>
          <p:nvPr/>
        </p:nvSpPr>
        <p:spPr>
          <a:xfrm>
            <a:off x="640080" y="914400"/>
            <a:ext cx="10607040" cy="1280160"/>
          </a:xfrm>
          <a:prstGeom prst="rect">
            <a:avLst/>
          </a:prstGeom>
          <a:noFill/>
          <a:ln/>
        </p:spPr>
        <p:txBody>
          <a:bodyPr wrap="square" rtlCol="0" anchor="ctr"/>
          <a:lstStyle/>
          <a:p>
            <a:pPr indent="0" marL="0">
              <a:lnSpc>
                <a:spcPct val="110000"/>
              </a:lnSpc>
              <a:buNone/>
            </a:pPr>
            <a:r>
              <a:rPr lang="en-US" sz="2400" b="1" dirty="0">
                <a:solidFill>
                  <a:srgbClr val="FFFFFF"/>
                </a:solidFill>
                <a:latin typeface="Cambria" pitchFamily="34" charset="0"/>
                <a:ea typeface="Cambria" pitchFamily="34" charset="-122"/>
                <a:cs typeface="Cambria" pitchFamily="34" charset="-120"/>
              </a:rPr>
              <a:t>6 agents turn raw data into 8 SDTM datasets, 8 SAS programs, and 7 MCP tools — the SDTM build, automated.</a:t>
            </a:r>
            <a:endParaRPr lang="en-US" sz="2400" dirty="0"/>
          </a:p>
        </p:txBody>
      </p:sp>
      <p:sp>
        <p:nvSpPr>
          <p:cNvPr id="5" name="Shape 3"/>
          <p:cNvSpPr/>
          <p:nvPr/>
        </p:nvSpPr>
        <p:spPr>
          <a:xfrm>
            <a:off x="640080" y="2560320"/>
            <a:ext cx="2670048" cy="1828800"/>
          </a:xfrm>
          <a:prstGeom prst="roundRect">
            <a:avLst>
              <a:gd name="adj" fmla="val 3000"/>
            </a:avLst>
          </a:prstGeom>
          <a:solidFill>
            <a:srgbClr val="123A4D"/>
          </a:solidFill>
          <a:ln/>
          <a:effectLst>
            <a:outerShdw sx="100000" sy="100000" kx="0" ky="0" algn="bl" rotWithShape="0" blurRad="114300" dist="38100" dir="5400000">
              <a:srgbClr val="0C2430">
                <a:alpha val="12000"/>
              </a:srgbClr>
            </a:outerShdw>
          </a:effectLst>
        </p:spPr>
      </p:sp>
      <p:sp>
        <p:nvSpPr>
          <p:cNvPr id="6" name="Shape 4"/>
          <p:cNvSpPr/>
          <p:nvPr/>
        </p:nvSpPr>
        <p:spPr>
          <a:xfrm>
            <a:off x="1655064" y="2788920"/>
            <a:ext cx="640080" cy="640080"/>
          </a:xfrm>
          <a:prstGeom prst="roundRect">
            <a:avLst>
              <a:gd name="adj" fmla="val 11429"/>
            </a:avLst>
          </a:prstGeom>
          <a:solidFill>
            <a:srgbClr val="1C7293"/>
          </a:solidFill>
          <a:ln/>
          <a:effectLst>
            <a:outerShdw sx="100000" sy="100000" kx="0" ky="0" algn="bl" rotWithShape="0" blurRad="114300" dist="38100" dir="5400000">
              <a:srgbClr val="0C2430">
                <a:alpha val="12000"/>
              </a:srgbClr>
            </a:outerShdw>
          </a:effectLst>
        </p:spPr>
      </p:sp>
      <p:pic>
        <p:nvPicPr>
          <p:cNvPr id="7" name="Image 0" descr="preencoded.png">    </p:cNvPr>
          <p:cNvPicPr>
            <a:picLocks noChangeAspect="1"/>
          </p:cNvPicPr>
          <p:nvPr/>
        </p:nvPicPr>
        <p:blipFill>
          <a:blip r:embed="rId1"/>
          <a:stretch>
            <a:fillRect/>
          </a:stretch>
        </p:blipFill>
        <p:spPr>
          <a:xfrm>
            <a:off x="1795882" y="2929738"/>
            <a:ext cx="358445" cy="358445"/>
          </a:xfrm>
          <a:prstGeom prst="rect">
            <a:avLst/>
          </a:prstGeom>
        </p:spPr>
      </p:pic>
      <p:sp>
        <p:nvSpPr>
          <p:cNvPr id="8" name="Text 5"/>
          <p:cNvSpPr/>
          <p:nvPr/>
        </p:nvSpPr>
        <p:spPr>
          <a:xfrm>
            <a:off x="731520" y="3520440"/>
            <a:ext cx="2487168" cy="320040"/>
          </a:xfrm>
          <a:prstGeom prst="rect">
            <a:avLst/>
          </a:prstGeom>
          <a:noFill/>
          <a:ln/>
        </p:spPr>
        <p:txBody>
          <a:bodyPr wrap="square" lIns="0" tIns="0" rIns="0" bIns="0" rtlCol="0" anchor="ctr"/>
          <a:lstStyle/>
          <a:p>
            <a:pPr algn="ctr" indent="0" marL="0">
              <a:buNone/>
            </a:pPr>
            <a:r>
              <a:rPr lang="en-US" sz="1500" b="1" dirty="0">
                <a:solidFill>
                  <a:srgbClr val="FFFFFF"/>
                </a:solidFill>
                <a:latin typeface="Cambria" pitchFamily="34" charset="0"/>
                <a:ea typeface="Cambria" pitchFamily="34" charset="-122"/>
                <a:cs typeface="Cambria" pitchFamily="34" charset="-120"/>
              </a:rPr>
              <a:t>6 agents</a:t>
            </a:r>
            <a:endParaRPr lang="en-US" sz="1500" dirty="0"/>
          </a:p>
        </p:txBody>
      </p:sp>
      <p:sp>
        <p:nvSpPr>
          <p:cNvPr id="9" name="Text 6"/>
          <p:cNvSpPr/>
          <p:nvPr/>
        </p:nvSpPr>
        <p:spPr>
          <a:xfrm>
            <a:off x="804672" y="3840480"/>
            <a:ext cx="2340864" cy="502920"/>
          </a:xfrm>
          <a:prstGeom prst="rect">
            <a:avLst/>
          </a:prstGeom>
          <a:noFill/>
          <a:ln/>
        </p:spPr>
        <p:txBody>
          <a:bodyPr wrap="square" lIns="0" tIns="0" rIns="0" bIns="0" rtlCol="0" anchor="ctr"/>
          <a:lstStyle/>
          <a:p>
            <a:pPr algn="ctr" indent="0" marL="0">
              <a:lnSpc>
                <a:spcPct val="105000"/>
              </a:lnSpc>
              <a:buNone/>
            </a:pPr>
            <a:r>
              <a:rPr lang="en-US" sz="1050" dirty="0">
                <a:solidFill>
                  <a:srgbClr val="CADCFC"/>
                </a:solidFill>
                <a:latin typeface="Arial" pitchFamily="34" charset="0"/>
                <a:ea typeface="Arial" pitchFamily="34" charset="-122"/>
                <a:cs typeface="Arial" pitchFamily="34" charset="-120"/>
              </a:rPr>
              <a:t>Parse → build → SAS → validate</a:t>
            </a:r>
            <a:endParaRPr lang="en-US" sz="1050" dirty="0"/>
          </a:p>
        </p:txBody>
      </p:sp>
      <p:sp>
        <p:nvSpPr>
          <p:cNvPr id="10" name="Shape 7"/>
          <p:cNvSpPr/>
          <p:nvPr/>
        </p:nvSpPr>
        <p:spPr>
          <a:xfrm>
            <a:off x="3419856" y="2560320"/>
            <a:ext cx="2670048" cy="1828800"/>
          </a:xfrm>
          <a:prstGeom prst="roundRect">
            <a:avLst>
              <a:gd name="adj" fmla="val 3000"/>
            </a:avLst>
          </a:prstGeom>
          <a:solidFill>
            <a:srgbClr val="123A4D"/>
          </a:solidFill>
          <a:ln/>
          <a:effectLst>
            <a:outerShdw sx="100000" sy="100000" kx="0" ky="0" algn="bl" rotWithShape="0" blurRad="114300" dist="38100" dir="5400000">
              <a:srgbClr val="0C2430">
                <a:alpha val="12000"/>
              </a:srgbClr>
            </a:outerShdw>
          </a:effectLst>
        </p:spPr>
      </p:sp>
      <p:sp>
        <p:nvSpPr>
          <p:cNvPr id="11" name="Shape 8"/>
          <p:cNvSpPr/>
          <p:nvPr/>
        </p:nvSpPr>
        <p:spPr>
          <a:xfrm>
            <a:off x="4434840" y="2788920"/>
            <a:ext cx="640080" cy="640080"/>
          </a:xfrm>
          <a:prstGeom prst="roundRect">
            <a:avLst>
              <a:gd name="adj" fmla="val 11429"/>
            </a:avLst>
          </a:prstGeom>
          <a:solidFill>
            <a:srgbClr val="1C7293"/>
          </a:solidFill>
          <a:ln/>
          <a:effectLst>
            <a:outerShdw sx="100000" sy="100000" kx="0" ky="0" algn="bl" rotWithShape="0" blurRad="114300" dist="38100" dir="5400000">
              <a:srgbClr val="0C2430">
                <a:alpha val="12000"/>
              </a:srgbClr>
            </a:outerShdw>
          </a:effectLst>
        </p:spPr>
      </p:sp>
      <p:pic>
        <p:nvPicPr>
          <p:cNvPr id="12" name="Image 1" descr="preencoded.png">    </p:cNvPr>
          <p:cNvPicPr>
            <a:picLocks noChangeAspect="1"/>
          </p:cNvPicPr>
          <p:nvPr/>
        </p:nvPicPr>
        <p:blipFill>
          <a:blip r:embed="rId2"/>
          <a:stretch>
            <a:fillRect/>
          </a:stretch>
        </p:blipFill>
        <p:spPr>
          <a:xfrm>
            <a:off x="4575658" y="2929738"/>
            <a:ext cx="358445" cy="358445"/>
          </a:xfrm>
          <a:prstGeom prst="rect">
            <a:avLst/>
          </a:prstGeom>
        </p:spPr>
      </p:pic>
      <p:sp>
        <p:nvSpPr>
          <p:cNvPr id="13" name="Text 9"/>
          <p:cNvSpPr/>
          <p:nvPr/>
        </p:nvSpPr>
        <p:spPr>
          <a:xfrm>
            <a:off x="3511296" y="3520440"/>
            <a:ext cx="2487168" cy="320040"/>
          </a:xfrm>
          <a:prstGeom prst="rect">
            <a:avLst/>
          </a:prstGeom>
          <a:noFill/>
          <a:ln/>
        </p:spPr>
        <p:txBody>
          <a:bodyPr wrap="square" lIns="0" tIns="0" rIns="0" bIns="0" rtlCol="0" anchor="ctr"/>
          <a:lstStyle/>
          <a:p>
            <a:pPr algn="ctr" indent="0" marL="0">
              <a:buNone/>
            </a:pPr>
            <a:r>
              <a:rPr lang="en-US" sz="1500" b="1" dirty="0">
                <a:solidFill>
                  <a:srgbClr val="FFFFFF"/>
                </a:solidFill>
                <a:latin typeface="Cambria" pitchFamily="34" charset="0"/>
                <a:ea typeface="Cambria" pitchFamily="34" charset="-122"/>
                <a:cs typeface="Cambria" pitchFamily="34" charset="-120"/>
              </a:rPr>
              <a:t>8 domains</a:t>
            </a:r>
            <a:endParaRPr lang="en-US" sz="1500" dirty="0"/>
          </a:p>
        </p:txBody>
      </p:sp>
      <p:sp>
        <p:nvSpPr>
          <p:cNvPr id="14" name="Text 10"/>
          <p:cNvSpPr/>
          <p:nvPr/>
        </p:nvSpPr>
        <p:spPr>
          <a:xfrm>
            <a:off x="3584448" y="3840480"/>
            <a:ext cx="2340864" cy="502920"/>
          </a:xfrm>
          <a:prstGeom prst="rect">
            <a:avLst/>
          </a:prstGeom>
          <a:noFill/>
          <a:ln/>
        </p:spPr>
        <p:txBody>
          <a:bodyPr wrap="square" lIns="0" tIns="0" rIns="0" bIns="0" rtlCol="0" anchor="ctr"/>
          <a:lstStyle/>
          <a:p>
            <a:pPr algn="ctr" indent="0" marL="0">
              <a:lnSpc>
                <a:spcPct val="105000"/>
              </a:lnSpc>
              <a:buNone/>
            </a:pPr>
            <a:r>
              <a:rPr lang="en-US" sz="1050" dirty="0">
                <a:solidFill>
                  <a:srgbClr val="CADCFC"/>
                </a:solidFill>
                <a:latin typeface="Arial" pitchFamily="34" charset="0"/>
                <a:ea typeface="Arial" pitchFamily="34" charset="-122"/>
                <a:cs typeface="Arial" pitchFamily="34" charset="-120"/>
              </a:rPr>
              <a:t>Full SDTM coverage</a:t>
            </a:r>
            <a:endParaRPr lang="en-US" sz="1050" dirty="0"/>
          </a:p>
        </p:txBody>
      </p:sp>
      <p:sp>
        <p:nvSpPr>
          <p:cNvPr id="15" name="Shape 11"/>
          <p:cNvSpPr/>
          <p:nvPr/>
        </p:nvSpPr>
        <p:spPr>
          <a:xfrm>
            <a:off x="6199632" y="2560320"/>
            <a:ext cx="2670048" cy="1828800"/>
          </a:xfrm>
          <a:prstGeom prst="roundRect">
            <a:avLst>
              <a:gd name="adj" fmla="val 3000"/>
            </a:avLst>
          </a:prstGeom>
          <a:solidFill>
            <a:srgbClr val="123A4D"/>
          </a:solidFill>
          <a:ln/>
          <a:effectLst>
            <a:outerShdw sx="100000" sy="100000" kx="0" ky="0" algn="bl" rotWithShape="0" blurRad="114300" dist="38100" dir="5400000">
              <a:srgbClr val="0C2430">
                <a:alpha val="12000"/>
              </a:srgbClr>
            </a:outerShdw>
          </a:effectLst>
        </p:spPr>
      </p:sp>
      <p:sp>
        <p:nvSpPr>
          <p:cNvPr id="16" name="Shape 12"/>
          <p:cNvSpPr/>
          <p:nvPr/>
        </p:nvSpPr>
        <p:spPr>
          <a:xfrm>
            <a:off x="7214616" y="2788920"/>
            <a:ext cx="640080" cy="640080"/>
          </a:xfrm>
          <a:prstGeom prst="roundRect">
            <a:avLst>
              <a:gd name="adj" fmla="val 11429"/>
            </a:avLst>
          </a:prstGeom>
          <a:solidFill>
            <a:srgbClr val="1C7293"/>
          </a:solidFill>
          <a:ln/>
          <a:effectLst>
            <a:outerShdw sx="100000" sy="100000" kx="0" ky="0" algn="bl" rotWithShape="0" blurRad="114300" dist="38100" dir="5400000">
              <a:srgbClr val="0C2430">
                <a:alpha val="12000"/>
              </a:srgbClr>
            </a:outerShdw>
          </a:effectLst>
        </p:spPr>
      </p:sp>
      <p:pic>
        <p:nvPicPr>
          <p:cNvPr id="17" name="Image 2" descr="preencoded.png">    </p:cNvPr>
          <p:cNvPicPr>
            <a:picLocks noChangeAspect="1"/>
          </p:cNvPicPr>
          <p:nvPr/>
        </p:nvPicPr>
        <p:blipFill>
          <a:blip r:embed="rId3"/>
          <a:stretch>
            <a:fillRect/>
          </a:stretch>
        </p:blipFill>
        <p:spPr>
          <a:xfrm>
            <a:off x="7355434" y="2929738"/>
            <a:ext cx="358445" cy="358445"/>
          </a:xfrm>
          <a:prstGeom prst="rect">
            <a:avLst/>
          </a:prstGeom>
        </p:spPr>
      </p:pic>
      <p:sp>
        <p:nvSpPr>
          <p:cNvPr id="18" name="Text 13"/>
          <p:cNvSpPr/>
          <p:nvPr/>
        </p:nvSpPr>
        <p:spPr>
          <a:xfrm>
            <a:off x="6291072" y="3520440"/>
            <a:ext cx="2487168" cy="320040"/>
          </a:xfrm>
          <a:prstGeom prst="rect">
            <a:avLst/>
          </a:prstGeom>
          <a:noFill/>
          <a:ln/>
        </p:spPr>
        <p:txBody>
          <a:bodyPr wrap="square" lIns="0" tIns="0" rIns="0" bIns="0" rtlCol="0" anchor="ctr"/>
          <a:lstStyle/>
          <a:p>
            <a:pPr algn="ctr" indent="0" marL="0">
              <a:buNone/>
            </a:pPr>
            <a:r>
              <a:rPr lang="en-US" sz="1500" b="1" dirty="0">
                <a:solidFill>
                  <a:srgbClr val="FFFFFF"/>
                </a:solidFill>
                <a:latin typeface="Cambria" pitchFamily="34" charset="0"/>
                <a:ea typeface="Cambria" pitchFamily="34" charset="-122"/>
                <a:cs typeface="Cambria" pitchFamily="34" charset="-120"/>
              </a:rPr>
              <a:t>7 MCP tools</a:t>
            </a:r>
            <a:endParaRPr lang="en-US" sz="1500" dirty="0"/>
          </a:p>
        </p:txBody>
      </p:sp>
      <p:sp>
        <p:nvSpPr>
          <p:cNvPr id="19" name="Text 14"/>
          <p:cNvSpPr/>
          <p:nvPr/>
        </p:nvSpPr>
        <p:spPr>
          <a:xfrm>
            <a:off x="6364224" y="3840480"/>
            <a:ext cx="2340864" cy="502920"/>
          </a:xfrm>
          <a:prstGeom prst="rect">
            <a:avLst/>
          </a:prstGeom>
          <a:noFill/>
          <a:ln/>
        </p:spPr>
        <p:txBody>
          <a:bodyPr wrap="square" lIns="0" tIns="0" rIns="0" bIns="0" rtlCol="0" anchor="ctr"/>
          <a:lstStyle/>
          <a:p>
            <a:pPr algn="ctr" indent="0" marL="0">
              <a:lnSpc>
                <a:spcPct val="105000"/>
              </a:lnSpc>
              <a:buNone/>
            </a:pPr>
            <a:r>
              <a:rPr lang="en-US" sz="1050" dirty="0">
                <a:solidFill>
                  <a:srgbClr val="CADCFC"/>
                </a:solidFill>
                <a:latin typeface="Arial" pitchFamily="34" charset="0"/>
                <a:ea typeface="Arial" pitchFamily="34" charset="-122"/>
                <a:cs typeface="Arial" pitchFamily="34" charset="-120"/>
              </a:rPr>
              <a:t>AI-callable pipeline</a:t>
            </a:r>
            <a:endParaRPr lang="en-US" sz="1050" dirty="0"/>
          </a:p>
        </p:txBody>
      </p:sp>
      <p:sp>
        <p:nvSpPr>
          <p:cNvPr id="20" name="Shape 15"/>
          <p:cNvSpPr/>
          <p:nvPr/>
        </p:nvSpPr>
        <p:spPr>
          <a:xfrm>
            <a:off x="8979408" y="2560320"/>
            <a:ext cx="2670048" cy="1828800"/>
          </a:xfrm>
          <a:prstGeom prst="roundRect">
            <a:avLst>
              <a:gd name="adj" fmla="val 3000"/>
            </a:avLst>
          </a:prstGeom>
          <a:solidFill>
            <a:srgbClr val="123A4D"/>
          </a:solidFill>
          <a:ln/>
          <a:effectLst>
            <a:outerShdw sx="100000" sy="100000" kx="0" ky="0" algn="bl" rotWithShape="0" blurRad="114300" dist="38100" dir="5400000">
              <a:srgbClr val="0C2430">
                <a:alpha val="12000"/>
              </a:srgbClr>
            </a:outerShdw>
          </a:effectLst>
        </p:spPr>
      </p:sp>
      <p:sp>
        <p:nvSpPr>
          <p:cNvPr id="21" name="Shape 16"/>
          <p:cNvSpPr/>
          <p:nvPr/>
        </p:nvSpPr>
        <p:spPr>
          <a:xfrm>
            <a:off x="9994392" y="2788920"/>
            <a:ext cx="640080" cy="640080"/>
          </a:xfrm>
          <a:prstGeom prst="roundRect">
            <a:avLst>
              <a:gd name="adj" fmla="val 11429"/>
            </a:avLst>
          </a:prstGeom>
          <a:solidFill>
            <a:srgbClr val="1C7293"/>
          </a:solidFill>
          <a:ln/>
          <a:effectLst>
            <a:outerShdw sx="100000" sy="100000" kx="0" ky="0" algn="bl" rotWithShape="0" blurRad="114300" dist="38100" dir="5400000">
              <a:srgbClr val="0C2430">
                <a:alpha val="12000"/>
              </a:srgbClr>
            </a:outerShdw>
          </a:effectLst>
        </p:spPr>
      </p:sp>
      <p:pic>
        <p:nvPicPr>
          <p:cNvPr id="22" name="Image 3" descr="preencoded.png">    </p:cNvPr>
          <p:cNvPicPr>
            <a:picLocks noChangeAspect="1"/>
          </p:cNvPicPr>
          <p:nvPr/>
        </p:nvPicPr>
        <p:blipFill>
          <a:blip r:embed="rId4"/>
          <a:stretch>
            <a:fillRect/>
          </a:stretch>
        </p:blipFill>
        <p:spPr>
          <a:xfrm>
            <a:off x="10135210" y="2929738"/>
            <a:ext cx="358445" cy="358445"/>
          </a:xfrm>
          <a:prstGeom prst="rect">
            <a:avLst/>
          </a:prstGeom>
        </p:spPr>
      </p:pic>
      <p:sp>
        <p:nvSpPr>
          <p:cNvPr id="23" name="Text 17"/>
          <p:cNvSpPr/>
          <p:nvPr/>
        </p:nvSpPr>
        <p:spPr>
          <a:xfrm>
            <a:off x="9070848" y="3520440"/>
            <a:ext cx="2487168" cy="320040"/>
          </a:xfrm>
          <a:prstGeom prst="rect">
            <a:avLst/>
          </a:prstGeom>
          <a:noFill/>
          <a:ln/>
        </p:spPr>
        <p:txBody>
          <a:bodyPr wrap="square" lIns="0" tIns="0" rIns="0" bIns="0" rtlCol="0" anchor="ctr"/>
          <a:lstStyle/>
          <a:p>
            <a:pPr algn="ctr" indent="0" marL="0">
              <a:buNone/>
            </a:pPr>
            <a:r>
              <a:rPr lang="en-US" sz="1500" b="1" dirty="0">
                <a:solidFill>
                  <a:srgbClr val="FFFFFF"/>
                </a:solidFill>
                <a:latin typeface="Cambria" pitchFamily="34" charset="0"/>
                <a:ea typeface="Cambria" pitchFamily="34" charset="-122"/>
                <a:cs typeface="Cambria" pitchFamily="34" charset="-120"/>
              </a:rPr>
              <a:t>CT-validated</a:t>
            </a:r>
            <a:endParaRPr lang="en-US" sz="1500" dirty="0"/>
          </a:p>
        </p:txBody>
      </p:sp>
      <p:sp>
        <p:nvSpPr>
          <p:cNvPr id="24" name="Text 18"/>
          <p:cNvSpPr/>
          <p:nvPr/>
        </p:nvSpPr>
        <p:spPr>
          <a:xfrm>
            <a:off x="9144000" y="3840480"/>
            <a:ext cx="2340864" cy="502920"/>
          </a:xfrm>
          <a:prstGeom prst="rect">
            <a:avLst/>
          </a:prstGeom>
          <a:noFill/>
          <a:ln/>
        </p:spPr>
        <p:txBody>
          <a:bodyPr wrap="square" lIns="0" tIns="0" rIns="0" bIns="0" rtlCol="0" anchor="ctr"/>
          <a:lstStyle/>
          <a:p>
            <a:pPr algn="ctr" indent="0" marL="0">
              <a:lnSpc>
                <a:spcPct val="105000"/>
              </a:lnSpc>
              <a:buNone/>
            </a:pPr>
            <a:r>
              <a:rPr lang="en-US" sz="1050" dirty="0">
                <a:solidFill>
                  <a:srgbClr val="CADCFC"/>
                </a:solidFill>
                <a:latin typeface="Arial" pitchFamily="34" charset="0"/>
                <a:ea typeface="Arial" pitchFamily="34" charset="-122"/>
                <a:cs typeface="Arial" pitchFamily="34" charset="-120"/>
              </a:rPr>
              <a:t>Controlled Terminology</a:t>
            </a:r>
            <a:endParaRPr lang="en-US" sz="1050" dirty="0"/>
          </a:p>
        </p:txBody>
      </p:sp>
      <p:sp>
        <p:nvSpPr>
          <p:cNvPr id="25" name="Shape 19"/>
          <p:cNvSpPr/>
          <p:nvPr/>
        </p:nvSpPr>
        <p:spPr>
          <a:xfrm>
            <a:off x="640080" y="4800600"/>
            <a:ext cx="10908792" cy="1280160"/>
          </a:xfrm>
          <a:prstGeom prst="roundRect">
            <a:avLst>
              <a:gd name="adj" fmla="val 4286"/>
            </a:avLst>
          </a:prstGeom>
          <a:solidFill>
            <a:srgbClr val="00A896"/>
          </a:solidFill>
          <a:ln/>
          <a:effectLst>
            <a:outerShdw sx="100000" sy="100000" kx="0" ky="0" algn="bl" rotWithShape="0" blurRad="114300" dist="38100" dir="5400000">
              <a:srgbClr val="0C2430">
                <a:alpha val="12000"/>
              </a:srgbClr>
            </a:outerShdw>
          </a:effectLst>
        </p:spPr>
      </p:sp>
      <p:sp>
        <p:nvSpPr>
          <p:cNvPr id="26" name="Text 20"/>
          <p:cNvSpPr/>
          <p:nvPr/>
        </p:nvSpPr>
        <p:spPr>
          <a:xfrm>
            <a:off x="1737360" y="4800600"/>
            <a:ext cx="9601200" cy="1280160"/>
          </a:xfrm>
          <a:prstGeom prst="rect">
            <a:avLst/>
          </a:prstGeom>
          <a:noFill/>
          <a:ln/>
        </p:spPr>
        <p:txBody>
          <a:bodyPr wrap="square" lIns="0" tIns="0" rIns="0" bIns="0" rtlCol="0" anchor="ctr"/>
          <a:lstStyle/>
          <a:p>
            <a:pPr indent="0" marL="0">
              <a:buNone/>
            </a:pPr>
            <a:r>
              <a:rPr lang="en-US" sz="1700" b="1" dirty="0">
                <a:solidFill>
                  <a:srgbClr val="0C2430"/>
                </a:solidFill>
                <a:latin typeface="Arial" pitchFamily="34" charset="0"/>
                <a:ea typeface="Arial" pitchFamily="34" charset="-122"/>
                <a:cs typeface="Arial" pitchFamily="34" charset="-120"/>
              </a:rPr>
              <a:t>See it live  ·  </a:t>
            </a:r>
            <a:pPr indent="0" marL="0">
              <a:buNone/>
            </a:pPr>
            <a:r>
              <a:rPr lang="en-US" sz="1700" b="1" dirty="0">
                <a:solidFill>
                  <a:srgbClr val="04313A"/>
                </a:solidFill>
                <a:latin typeface="Arial" pitchFamily="34" charset="0"/>
                <a:ea typeface="Arial" pitchFamily="34" charset="-122"/>
                <a:cs typeface="Arial" pitchFamily="34" charset="-120"/>
              </a:rPr>
              <a:t>clincoder.cloud/sdtm-agent/</a:t>
            </a:r>
            <a:endParaRPr lang="en-US" sz="1700" dirty="0"/>
          </a:p>
        </p:txBody>
      </p:sp>
      <p:sp>
        <p:nvSpPr>
          <p:cNvPr id="27" name="Text 21"/>
          <p:cNvSpPr/>
          <p:nvPr/>
        </p:nvSpPr>
        <p:spPr>
          <a:xfrm>
            <a:off x="640080" y="6263640"/>
            <a:ext cx="10881360" cy="365760"/>
          </a:xfrm>
          <a:prstGeom prst="rect">
            <a:avLst/>
          </a:prstGeom>
          <a:noFill/>
          <a:ln/>
        </p:spPr>
        <p:txBody>
          <a:bodyPr wrap="square" rtlCol="0" anchor="ctr"/>
          <a:lstStyle/>
          <a:p>
            <a:pPr algn="ctr" indent="0" marL="0">
              <a:buNone/>
            </a:pPr>
            <a:r>
              <a:rPr lang="en-US" sz="1200" dirty="0">
                <a:solidFill>
                  <a:srgbClr val="CADCFC"/>
                </a:solidFill>
                <a:latin typeface="Arial" pitchFamily="34" charset="0"/>
                <a:ea typeface="Arial" pitchFamily="34" charset="-122"/>
                <a:cs typeface="Arial" pitchFamily="34" charset="-120"/>
              </a:rPr>
              <a:t>Bhanoji Duppada  ·  bhanoji.d@gmail.com</a:t>
            </a:r>
            <a:endParaRPr lang="en-US" sz="1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8</Slides>
  <Notes>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vt:i4>
      </vt:variant>
    </vt:vector>
  </HeadingPairs>
  <TitlesOfParts>
    <vt:vector size="11" baseType="lpstr">
      <vt:lpstr>Arial</vt:lpstr>
      <vt:lpstr>Calibri</vt:lpstr>
      <vt:lpstr>Office Theme</vt:lpstr>
      <vt:lpstr>Slide 1</vt:lpstr>
      <vt:lpstr>Slide 2</vt:lpstr>
      <vt:lpstr>Slide 3</vt:lpstr>
      <vt:lpstr>Slide 4</vt:lpstr>
      <vt:lpstr>Slide 5</vt:lpstr>
      <vt:lpstr>Slide 6</vt:lpstr>
      <vt:lpstr>Slide 7</vt:lpstr>
      <vt:lpstr>Slide 8</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SDTM Automation Agent</dc:title>
  <dc:subject>PptxGenJS Presentation</dc:subject>
  <dc:creator>Bhanoji Duppada</dc:creator>
  <cp:lastModifiedBy>Bhanoji Duppada</cp:lastModifiedBy>
  <cp:revision>1</cp:revision>
  <dcterms:created xsi:type="dcterms:W3CDTF">2026-06-11T14:24:31Z</dcterms:created>
  <dcterms:modified xsi:type="dcterms:W3CDTF">2026-06-11T14:24:31Z</dcterms:modified>
</cp:coreProperties>
</file>