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48640" y="-548640"/>
            <a:ext cx="2377440" cy="2377440"/>
          </a:xfrm>
          <a:prstGeom prst="ellipse">
            <a:avLst/>
          </a:prstGeom>
          <a:solidFill>
            <a:srgbClr val="1C7293">
              <a:alpha val="2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0" y="3291840"/>
            <a:ext cx="3108960" cy="3108960"/>
          </a:xfrm>
          <a:prstGeom prst="ellipse">
            <a:avLst/>
          </a:prstGeom>
          <a:solidFill>
            <a:srgbClr val="065A82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960120"/>
            <a:ext cx="2011680" cy="347472"/>
          </a:xfrm>
          <a:prstGeom prst="roundRect">
            <a:avLst>
              <a:gd name="adj" fmla="val 26316"/>
            </a:avLst>
          </a:prstGeom>
          <a:solidFill>
            <a:srgbClr val="1C7293">
              <a:alpha val="8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96012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SDTM · AI Pipeline · Pinnacle-21 Validator · Flask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1444752"/>
            <a:ext cx="8046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SDTM Mapper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48640" y="3054096"/>
            <a:ext cx="7680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A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Clinical Data → CDISC SDTM Domain CSV + XPT with Accuracy-Gated AI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950208"/>
            <a:ext cx="8046720" cy="0"/>
          </a:xfrm>
          <a:prstGeom prst="line">
            <a:avLst/>
          </a:prstGeom>
          <a:noFill/>
          <a:ln w="10160">
            <a:solidFill>
              <a:srgbClr val="1C7293">
                <a:alpha val="6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404164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clincoder.cloud  ·  Bhanoji Duppada  ·  AstraZeneca Interview 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&amp; Solution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2/8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768096"/>
            <a:ext cx="393192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768096"/>
            <a:ext cx="3931920" cy="54864"/>
          </a:xfrm>
          <a:prstGeom prst="roundRect">
            <a:avLst>
              <a:gd name="adj" fmla="val 166667"/>
            </a:avLst>
          </a:prstGeom>
          <a:solidFill>
            <a:srgbClr val="C0392B"/>
          </a:solidFill>
          <a:ln/>
        </p:spPr>
      </p:sp>
      <p:sp>
        <p:nvSpPr>
          <p:cNvPr id="7" name="Text 5"/>
          <p:cNvSpPr/>
          <p:nvPr/>
        </p:nvSpPr>
        <p:spPr>
          <a:xfrm>
            <a:off x="539496" y="87782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SDTM Mapping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39496" y="1170432"/>
            <a:ext cx="3675888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Mapping raw clinical data to CDISC SDTM requires a senior programmer who knows SDTMIG v3.4: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Which variables are Required vs Expected vs Permissible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How to derive AESEQ (sort + row_number within USUBJID)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ISO 8601 date formatting for all --DTC variables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Controlled terminology values (AESER=Y/N, SEX=M/F/U)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typical study: 6–10 domains × 1–3 days each = weeks of work.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498848" y="768096"/>
            <a:ext cx="4233672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498848" y="768096"/>
            <a:ext cx="4233672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1" name="Text 9"/>
          <p:cNvSpPr/>
          <p:nvPr/>
        </p:nvSpPr>
        <p:spPr>
          <a:xfrm>
            <a:off x="4626864" y="877824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SDTM Mapper Does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626864" y="1170432"/>
            <a:ext cx="3977640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upload → end-to-end pipeline: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 profile_dataset() — column stats per raw variable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 classify_domain() — heuristic + Haiku-4.5 LLM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③ generate_mapping_spec() — Opus-4.8 JSON spec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④ generate_all_code() — SAS + R + Python in parallel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⑤ run_python_program() — execute + repair loop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⑥ validate() — 10 Pinnacle-21-style CDISC checks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⑦ Accuracy gate — DeepSeek first, Opus only on fail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11480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1C7293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11480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C7293"/>
                </a:solidFill>
              </a:rPr>
              <a:t>7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11480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SDTM Domains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11480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DM·AE·VS·EX·DS·LB·CM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2487168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065A82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487168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65A82"/>
                </a:solidFill>
              </a:rPr>
              <a:t>10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2487168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CDISC Checks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2487168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Pinnacle-21 style validator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4562856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02C39A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4562856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2C39A"/>
                </a:solidFill>
              </a:rPr>
              <a:t>3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4562856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Output Programs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4562856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SAS · R · Python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6638544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7C3AED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638544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7C3AED"/>
                </a:solidFill>
              </a:rPr>
              <a:t>~30×</a:t>
            </a:r>
            <a:endParaRPr lang="en-US" sz="3000" dirty="0"/>
          </a:p>
        </p:txBody>
      </p:sp>
      <p:sp>
        <p:nvSpPr>
          <p:cNvPr id="27" name="Text 25"/>
          <p:cNvSpPr/>
          <p:nvPr/>
        </p:nvSpPr>
        <p:spPr>
          <a:xfrm>
            <a:off x="6638544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Cost Saving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6638544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DeepSeek vs Opus-4.8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411480" y="4590288"/>
            <a:ext cx="8321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8A9F"/>
                </a:solidFill>
              </a:rPr>
              <a:t>Live: clincoder.cloud/sdtm-mapper  ·  Port 8812  ·  Flask + Python 3.12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8-Step Pipeline: Upload → SDTM XPT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3/8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82296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6" name="Text 4"/>
          <p:cNvSpPr/>
          <p:nvPr/>
        </p:nvSpPr>
        <p:spPr>
          <a:xfrm>
            <a:off x="347472" y="822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86384" y="82296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Upload / Library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86384" y="10241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CSV · SAS7BDAT · XPT · XLSX → profile_dataset()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530352" y="120700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10" name="Shape 8"/>
          <p:cNvSpPr/>
          <p:nvPr/>
        </p:nvSpPr>
        <p:spPr>
          <a:xfrm>
            <a:off x="347472" y="182880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347472" y="1828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86384" y="1828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Column Profile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86384" y="202996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n_unique · pct_filled · samples (top 5) per column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530352" y="221284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347472" y="283464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6" name="Text 14"/>
          <p:cNvSpPr/>
          <p:nvPr/>
        </p:nvSpPr>
        <p:spPr>
          <a:xfrm>
            <a:off x="347472" y="28346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86384" y="283464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Domain Classify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86384" y="303580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Heuristic score → top-4 → Haiku-4.5 at temperature=0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30352" y="321868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20" name="Shape 18"/>
          <p:cNvSpPr/>
          <p:nvPr/>
        </p:nvSpPr>
        <p:spPr>
          <a:xfrm>
            <a:off x="347472" y="384048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1" name="Text 19"/>
          <p:cNvSpPr/>
          <p:nvPr/>
        </p:nvSpPr>
        <p:spPr>
          <a:xfrm>
            <a:off x="347472" y="38404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86384" y="384048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Mapping Spec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86384" y="404164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Opus-4.8: JSON array one object per SDTM target variable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919472" y="82296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5" name="Text 23"/>
          <p:cNvSpPr/>
          <p:nvPr/>
        </p:nvSpPr>
        <p:spPr>
          <a:xfrm>
            <a:off x="4919472" y="822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358384" y="82296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Code Generate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358384" y="10241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SAS + R + Python  via ThreadPoolExecutor (3 workers)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5102352" y="120700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919472" y="182880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30" name="Text 28"/>
          <p:cNvSpPr/>
          <p:nvPr/>
        </p:nvSpPr>
        <p:spPr>
          <a:xfrm>
            <a:off x="4919472" y="1828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6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358384" y="1828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Python Execute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358384" y="202996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subprocess.run(python3, 150s), repair loop MAX_REPAIRS=2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5102352" y="221284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4919472" y="283464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35" name="Text 33"/>
          <p:cNvSpPr/>
          <p:nvPr/>
        </p:nvSpPr>
        <p:spPr>
          <a:xfrm>
            <a:off x="4919472" y="28346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7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358384" y="283464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CDISC Validate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358384" y="303580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10 deterministic rules CG0001–CG0090, weighted score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5102352" y="321868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919472" y="384048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40" name="Text 38"/>
          <p:cNvSpPr/>
          <p:nvPr/>
        </p:nvSpPr>
        <p:spPr>
          <a:xfrm>
            <a:off x="4919472" y="38404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8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5358384" y="384048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Accuracy Gate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358384" y="404164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Pass cheap? Done. Fail? Re-run entire pipeline with Opus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 Classification — Hybrid Heuristic + LLM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4/8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16052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1: Heuristic Pre-Filter (_heuristic_scores())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04488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of 7 domains: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Check if domain's signature_hints keywords appear in column names or sample values (+2 per hit)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Check if any column name starts with the domain prefix ('AETERM' → AE) (+3)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a raw file with columns AEDECOD, AEBODSYS, AETOXGR scores AE=15, DM=1, VS=2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Top-4 candidates returned for LLM decision.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681728" y="768096"/>
            <a:ext cx="4096512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81728" y="768096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809744" y="8778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2: LLM Final Decision (Haiku-4.5)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09744" y="1170432"/>
            <a:ext cx="3840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includes: column profile (name/fill%/samples) + top-4 candidates with label and structure.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Returns JSON: {domain, confidence 0–100, rationale, alternatives}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Temperature=0 → deterministic. Haiku used (not Opus) — classification is much simpler than spec generation. Falls back to heuristic candidate 1 if JSON parse fails.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761488"/>
            <a:ext cx="8430768" cy="2011680"/>
          </a:xfrm>
          <a:prstGeom prst="roundRect">
            <a:avLst>
              <a:gd name="adj" fmla="val 4545"/>
            </a:avLst>
          </a:prstGeom>
          <a:solidFill>
            <a:srgbClr val="F0F9FB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02920" y="2834640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Knowledge Base: knowledge/sdtm_ig34.json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02920" y="3145536"/>
            <a:ext cx="8138160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</a:rPr>
              <a:t>Encodes SDTMIG v3.4 for 7 domains. Per domain: label · class (Events/Findings/Interventions/Special Purpose) · structure · natural keys · signature_hints · variables[]{name, label, type, core(Req/Exp/Perm), ct}. Loaded once at startup as global KP dict. Used by 4 separate services: engine (heuristics + spec prompts), codegen (conformance rules), validator (all 10 checks), accuracy_gate (indirect).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Mapping Spec Generation + 3-Language Code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5/8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8430768" cy="1353312"/>
          </a:xfrm>
          <a:prstGeom prst="roundRect">
            <a:avLst>
              <a:gd name="adj" fmla="val 675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8430768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8174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Mapping Spec — generate_mapping_spec() → Opus-4.8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8174736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injects ALL source columns (name/fill%/samples) + ALL target SDTM variables from sdtm_ig34.json (name/label/type/core/CT). LLM returns JSON array, one row per target. Each row: target · label · type(Char/Num) · core(Req/Exp/Perm) · source(raw column) · method(Direct/Rename/Derived/Assigned/Standardized/Not Submitted) · logic(plain English) · ct(CT note). Coverage = req_exp_mapped / req_exp_total × 100. Downloadable as Excel (openpyxl) + Word (python-docx).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47472" y="2249424"/>
            <a:ext cx="2697480" cy="1353312"/>
          </a:xfrm>
          <a:prstGeom prst="roundRect">
            <a:avLst>
              <a:gd name="adj" fmla="val 675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47472" y="2249424"/>
            <a:ext cx="2697480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75488" y="2359152"/>
            <a:ext cx="2441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SAS Program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75488" y="2651760"/>
            <a:ext cx="244144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 SQL (n_pct), PROC MEANS (mean_sd, median, q1_q3), PROC LIFETEST (KM), PROC SORT+RETAIN (--SEQ), ODS RTF style=Journal. Variable LABELS, ISO 8601 dates, CT submission values.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0" y="2249424"/>
            <a:ext cx="2697480" cy="1353312"/>
          </a:xfrm>
          <a:prstGeom prst="roundRect">
            <a:avLst>
              <a:gd name="adj" fmla="val 675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0" y="2249424"/>
            <a:ext cx="269748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5" name="Text 13"/>
          <p:cNvSpPr/>
          <p:nvPr/>
        </p:nvSpPr>
        <p:spPr>
          <a:xfrm>
            <a:off x="3328416" y="2359152"/>
            <a:ext cx="2441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Program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328416" y="2651760"/>
            <a:ext cx="244144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library(dplyr,readr,haven). transmute/case_when for CT. group_by(USUBJID)+row_number() for --SEQ. haven::write_xpt. pharmaverse / admiral-style conventions.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080760" y="2249424"/>
            <a:ext cx="2697480" cy="1353312"/>
          </a:xfrm>
          <a:prstGeom prst="roundRect">
            <a:avLst>
              <a:gd name="adj" fmla="val 675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080760" y="2249424"/>
            <a:ext cx="2697480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9" name="Text 17"/>
          <p:cNvSpPr/>
          <p:nvPr/>
        </p:nvSpPr>
        <p:spPr>
          <a:xfrm>
            <a:off x="6208776" y="2359152"/>
            <a:ext cx="2441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Program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208776" y="2651760"/>
            <a:ext cx="244144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pandas dtype=str (no NA). pd.to_datetime→pd.Series before .dt. pyreadstat.write_xport(file_format_version=5 integer) in try/except. Wide-to-long pivot for Findings.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47472" y="3749040"/>
            <a:ext cx="8430768" cy="1024128"/>
          </a:xfrm>
          <a:prstGeom prst="roundRect">
            <a:avLst>
              <a:gd name="adj" fmla="val 7143"/>
            </a:avLst>
          </a:prstGeom>
          <a:solidFill>
            <a:srgbClr val="0A2540"/>
          </a:solidFill>
          <a:ln/>
        </p:spPr>
      </p:sp>
      <p:sp>
        <p:nvSpPr>
          <p:cNvPr id="22" name="Text 20"/>
          <p:cNvSpPr/>
          <p:nvPr/>
        </p:nvSpPr>
        <p:spPr>
          <a:xfrm>
            <a:off x="502920" y="3749040"/>
            <a:ext cx="82296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AF4F8"/>
                </a:solidFill>
              </a:rPr>
              <a:t>Conformance Rules injected into EVERY code prompt: Required vars populated on all rows · filter non-event rows · natural key populated · --SEQ = sort then row_number within USUBJID · ISO 8601 dates · CT as CDISC submission values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Pinnacle-21-Style CDISC Conformance Validator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6/8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11480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859536"/>
            <a:ext cx="804672" cy="237744"/>
          </a:xfrm>
          <a:prstGeom prst="roundRect">
            <a:avLst>
              <a:gd name="adj" fmla="val 15385"/>
            </a:avLst>
          </a:prstGeom>
          <a:solidFill>
            <a:srgbClr val="C0392B">
              <a:alpha val="85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859536"/>
            <a:ext cx="804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C0392B"/>
                </a:solidFill>
              </a:rPr>
              <a:t>Reject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316736" y="804672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CG0001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316736" y="1024128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DOMAIN value correct (= domain code) on every row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1517904"/>
            <a:ext cx="411480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7200" y="1609344"/>
            <a:ext cx="804672" cy="237744"/>
          </a:xfrm>
          <a:prstGeom prst="roundRect">
            <a:avLst>
              <a:gd name="adj" fmla="val 15385"/>
            </a:avLst>
          </a:prstGeom>
          <a:solidFill>
            <a:srgbClr val="C0392B">
              <a:alpha val="85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1609344"/>
            <a:ext cx="804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C0392B"/>
                </a:solidFill>
              </a:rPr>
              <a:t>Reject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316736" y="155448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CG0010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1316736" y="1773936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All Required variables present as columns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47472" y="2267712"/>
            <a:ext cx="411480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2359152"/>
            <a:ext cx="804672" cy="237744"/>
          </a:xfrm>
          <a:prstGeom prst="roundRect">
            <a:avLst>
              <a:gd name="adj" fmla="val 15385"/>
            </a:avLst>
          </a:prstGeom>
          <a:solidFill>
            <a:srgbClr val="1F9D57">
              <a:alpha val="85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2359152"/>
            <a:ext cx="804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F9D57"/>
                </a:solidFill>
              </a:rPr>
              <a:t>Warning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316736" y="230428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CG0020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316736" y="2523744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All Expected variables present (omissible when not collected)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47472" y="3017520"/>
            <a:ext cx="411480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7200" y="3108960"/>
            <a:ext cx="804672" cy="237744"/>
          </a:xfrm>
          <a:prstGeom prst="roundRect">
            <a:avLst>
              <a:gd name="adj" fmla="val 15385"/>
            </a:avLst>
          </a:prstGeom>
          <a:solidFill>
            <a:srgbClr val="D98E04">
              <a:alpha val="85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457200" y="3108960"/>
            <a:ext cx="804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98E04"/>
                </a:solidFill>
              </a:rPr>
              <a:t>Error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316736" y="3054096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CG0030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316736" y="3273552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Required variables have no blank values on any row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347472" y="3767328"/>
            <a:ext cx="411480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57200" y="3858768"/>
            <a:ext cx="804672" cy="237744"/>
          </a:xfrm>
          <a:prstGeom prst="roundRect">
            <a:avLst>
              <a:gd name="adj" fmla="val 15385"/>
            </a:avLst>
          </a:prstGeom>
          <a:solidFill>
            <a:srgbClr val="D98E04">
              <a:alpha val="85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457200" y="3858768"/>
            <a:ext cx="804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98E04"/>
                </a:solidFill>
              </a:rPr>
              <a:t>Error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316736" y="3803904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CG0040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1316736" y="4023360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--SEQ is numeric on all records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754880" y="768096"/>
            <a:ext cx="402336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864608" y="859536"/>
            <a:ext cx="804672" cy="237744"/>
          </a:xfrm>
          <a:prstGeom prst="roundRect">
            <a:avLst>
              <a:gd name="adj" fmla="val 15385"/>
            </a:avLst>
          </a:prstGeom>
          <a:solidFill>
            <a:srgbClr val="D98E04">
              <a:alpha val="85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4864608" y="859536"/>
            <a:ext cx="804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98E04"/>
                </a:solidFill>
              </a:rPr>
              <a:t>Error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5724144" y="804672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CG0041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5724144" y="1024128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--SEQ unique within USUBJID (no duplicates)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4754880" y="1517904"/>
            <a:ext cx="402336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864608" y="1609344"/>
            <a:ext cx="804672" cy="237744"/>
          </a:xfrm>
          <a:prstGeom prst="roundRect">
            <a:avLst>
              <a:gd name="adj" fmla="val 15385"/>
            </a:avLst>
          </a:prstGeom>
          <a:solidFill>
            <a:srgbClr val="D98E04">
              <a:alpha val="85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4864608" y="1609344"/>
            <a:ext cx="804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98E04"/>
                </a:solidFill>
              </a:rPr>
              <a:t>Error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5724144" y="155448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CG0050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5724144" y="1773936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USUBJID+--SEQ unique; or natural key unique for DM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754880" y="2267712"/>
            <a:ext cx="402336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864608" y="2359152"/>
            <a:ext cx="804672" cy="237744"/>
          </a:xfrm>
          <a:prstGeom prst="roundRect">
            <a:avLst>
              <a:gd name="adj" fmla="val 15385"/>
            </a:avLst>
          </a:prstGeom>
          <a:solidFill>
            <a:srgbClr val="D98E04">
              <a:alpha val="85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4864608" y="2359152"/>
            <a:ext cx="804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98E04"/>
                </a:solidFill>
              </a:rPr>
              <a:t>Error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5724144" y="230428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CG0060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5724144" y="2523744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All --DTC dates match ISO 8601: YYYY(-MM(-DD(T…)?)?)?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4754880" y="3017520"/>
            <a:ext cx="402336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4864608" y="3108960"/>
            <a:ext cx="804672" cy="237744"/>
          </a:xfrm>
          <a:prstGeom prst="roundRect">
            <a:avLst>
              <a:gd name="adj" fmla="val 15385"/>
            </a:avLst>
          </a:prstGeom>
          <a:solidFill>
            <a:srgbClr val="D98E04">
              <a:alpha val="85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4864608" y="3108960"/>
            <a:ext cx="804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D98E04"/>
                </a:solidFill>
              </a:rPr>
              <a:t>Error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5724144" y="3054096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CG0070</a:t>
            </a:r>
            <a:endParaRPr lang="en-US" sz="850" dirty="0"/>
          </a:p>
        </p:txBody>
      </p:sp>
      <p:sp>
        <p:nvSpPr>
          <p:cNvPr id="49" name="Text 47"/>
          <p:cNvSpPr/>
          <p:nvPr/>
        </p:nvSpPr>
        <p:spPr>
          <a:xfrm>
            <a:off x="5724144" y="3273552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CT values within known sets: Y/N, M/F/U, YEARS/MONTHS etc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754880" y="3767328"/>
            <a:ext cx="402336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4864608" y="3858768"/>
            <a:ext cx="804672" cy="237744"/>
          </a:xfrm>
          <a:prstGeom prst="roundRect">
            <a:avLst>
              <a:gd name="adj" fmla="val 15385"/>
            </a:avLst>
          </a:prstGeom>
          <a:solidFill>
            <a:srgbClr val="1F9D57">
              <a:alpha val="85000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4864608" y="3858768"/>
            <a:ext cx="8046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F9D57"/>
                </a:solidFill>
              </a:rPr>
              <a:t>Warning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5724144" y="3803904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CG0080</a:t>
            </a:r>
            <a:endParaRPr lang="en-US" sz="850" dirty="0"/>
          </a:p>
        </p:txBody>
      </p:sp>
      <p:sp>
        <p:nvSpPr>
          <p:cNvPr id="54" name="Text 52"/>
          <p:cNvSpPr/>
          <p:nvPr/>
        </p:nvSpPr>
        <p:spPr>
          <a:xfrm>
            <a:off x="5724144" y="4023360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No variables outside SDTMIG domain model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347472" y="4572000"/>
            <a:ext cx="8430768" cy="347472"/>
          </a:xfrm>
          <a:prstGeom prst="roundRect">
            <a:avLst>
              <a:gd name="adj" fmla="val 18421"/>
            </a:avLst>
          </a:prstGeom>
          <a:solidFill>
            <a:srgbClr val="EBF5FF"/>
          </a:solidFill>
          <a:ln/>
        </p:spPr>
      </p:sp>
      <p:sp>
        <p:nvSpPr>
          <p:cNvPr id="56" name="Text 54"/>
          <p:cNvSpPr/>
          <p:nvPr/>
        </p:nvSpPr>
        <p:spPr>
          <a:xfrm>
            <a:off x="475488" y="457200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065A82"/>
                </a:solidFill>
              </a:rPr>
              <a:t>Scoring: Reject=10 · Error=5 · Warning=2 · Notice=0   →   Conformance % = 100 × (1 − penalty / max_penalty)   →   Verdict: Reject &gt; Error &gt; Warning &gt; Pass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Stack &amp; LLM Routing Cascade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7/8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80467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Framework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764792" y="8046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Flask + Python 3.12, port 8812, threaded=True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347472" y="1298448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12984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File Ingest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764792" y="129844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pandas read_csv/read_excel · pyreadstat read_sas7bdat/read_xport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47472" y="1792224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7200" y="1792224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Knowledge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764792" y="17922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knowledge/sdtm_ig34.json — 7 domains, variables, CT, keys, hints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47472" y="2286000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" y="228600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Classify LLM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764792" y="22860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Claude Haiku-4.5 (temperature=0, tier='classify')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779776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57200" y="2779776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Spec LLM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764792" y="2779776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Claude Opus-4.8 (temperature=0, tier='spec') via cascade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572000" y="804672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681728" y="80467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Code Gen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989320" y="8046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ThreadPoolExecutor(3) for SAS+R+Python parallel generation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572000" y="1298448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681728" y="12984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Python Execute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989320" y="129844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subprocess.run(python3, timeout=150s), MAX_REPAIRS=2 loop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572000" y="1792224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4681728" y="1792224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Validator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989320" y="17922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Deterministic Python (no LLM), openpyxl colored Excel report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572000" y="2286000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4681728" y="228600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Accuracy Gate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989320" y="22860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DeepSeek-v4-pro → validate → escalate to Claude Opus-4.8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572000" y="2779776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681728" y="2779776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Audit Trail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989320" y="2779776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SQLite logs/audit.db, SHA-256 input hash, temperature=0 logged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47472" y="3364992"/>
            <a:ext cx="8430768" cy="1389888"/>
          </a:xfrm>
          <a:prstGeom prst="roundRect">
            <a:avLst>
              <a:gd name="adj" fmla="val 6579"/>
            </a:avLst>
          </a:prstGeom>
          <a:solidFill>
            <a:srgbClr val="0A2540"/>
          </a:solidFill>
          <a:ln/>
        </p:spPr>
      </p:sp>
      <p:sp>
        <p:nvSpPr>
          <p:cNvPr id="36" name="Text 34"/>
          <p:cNvSpPr/>
          <p:nvPr/>
        </p:nvSpPr>
        <p:spPr>
          <a:xfrm>
            <a:off x="502920" y="343814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2C39A"/>
                </a:solidFill>
              </a:rPr>
              <a:t>LLM Cascade: CommandCode (deepseek-v4-pro) → Claude OAuth (claude CLI) → OpenRouter (Opus/Haiku) → z.ai GLM-5.1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02920" y="3749040"/>
            <a:ext cx="82296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AF4F8"/>
                </a:solidFill>
              </a:rPr>
              <a:t>Every tier falls through on failure. All calls at temperature=0.0 for regulatory reproducibility. SHA-256 of input file logged to SQLite audit trail — same input + temperature=0 → identical output provable.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 &amp; Roadmap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8/8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1480" y="768096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540"/>
                </a:solidFill>
              </a:rPr>
              <a:t>Current Limitations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" y="1097280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7" name="Text 5"/>
          <p:cNvSpPr/>
          <p:nvPr/>
        </p:nvSpPr>
        <p:spPr>
          <a:xfrm>
            <a:off x="667512" y="10515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Only 7 of 40+ SDTM domains: no SUPPQUAL, RELREC, CO/SE/SV, oncology domains (TU/TR/RS)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411480" y="1609344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9" name="Text 7"/>
          <p:cNvSpPr/>
          <p:nvPr/>
        </p:nvSpPr>
        <p:spPr>
          <a:xfrm>
            <a:off x="667512" y="156362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In-memory JOBS dict — all job metadata lost on service restart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11480" y="2121408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1" name="Text 9"/>
          <p:cNvSpPr/>
          <p:nvPr/>
        </p:nvSpPr>
        <p:spPr>
          <a:xfrm>
            <a:off x="667512" y="207568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Only Python executes server-side — SAS and R are review code (no SAS/R server)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11480" y="2633472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3" name="Text 11"/>
          <p:cNvSpPr/>
          <p:nvPr/>
        </p:nvSpPr>
        <p:spPr>
          <a:xfrm>
            <a:off x="667512" y="2587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Spec-level errors not auto-repaired — repair loop fixes Python runtime errors only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11480" y="3145536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5" name="Text 13"/>
          <p:cNvSpPr/>
          <p:nvPr/>
        </p:nvSpPr>
        <p:spPr>
          <a:xfrm>
            <a:off x="667512" y="309981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No SUPPQUAL: non-standard raw variables are not preserved in any output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11480" y="3657600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7" name="Text 15"/>
          <p:cNvSpPr/>
          <p:nvPr/>
        </p:nvSpPr>
        <p:spPr>
          <a:xfrm>
            <a:off x="667512" y="36118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50MB upload limit (app.config['MAX_CONTENT_LENGTH'])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754880" y="768096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540"/>
                </a:solidFill>
              </a:rPr>
              <a:t>Roadmap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54880" y="1097280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0" name="Text 18"/>
          <p:cNvSpPr/>
          <p:nvPr/>
        </p:nvSpPr>
        <p:spPr>
          <a:xfrm>
            <a:off x="5010912" y="10515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Add 20+ more SDTM domains (CM, LB, MH, PE, PR, TU, TR, RS…)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754880" y="1609344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2" name="Text 20"/>
          <p:cNvSpPr/>
          <p:nvPr/>
        </p:nvSpPr>
        <p:spPr>
          <a:xfrm>
            <a:off x="5010912" y="156362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Persist job metadata to SQLite so jobs survive restarts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754880" y="2121408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4" name="Text 22"/>
          <p:cNvSpPr/>
          <p:nvPr/>
        </p:nvSpPr>
        <p:spPr>
          <a:xfrm>
            <a:off x="5010912" y="207568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Generate define.xml output alongside CSV/XPT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54880" y="2633472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6" name="Text 24"/>
          <p:cNvSpPr/>
          <p:nvPr/>
        </p:nvSpPr>
        <p:spPr>
          <a:xfrm>
            <a:off x="5010912" y="2587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Cross-study template save-and-reuse for next domain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754880" y="3145536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8" name="Text 26"/>
          <p:cNvSpPr/>
          <p:nvPr/>
        </p:nvSpPr>
        <p:spPr>
          <a:xfrm>
            <a:off x="5010912" y="309981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SUPPQUAL auto-generation for non-standard variables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754880" y="3657600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0" name="Text 28"/>
          <p:cNvSpPr/>
          <p:nvPr/>
        </p:nvSpPr>
        <p:spPr>
          <a:xfrm>
            <a:off x="5010912" y="36118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Batch upload: map all domains from one study in a single run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411480" y="4572000"/>
            <a:ext cx="8321040" cy="384048"/>
          </a:xfrm>
          <a:prstGeom prst="roundRect">
            <a:avLst>
              <a:gd name="adj" fmla="val 19048"/>
            </a:avLst>
          </a:prstGeom>
          <a:solidFill>
            <a:srgbClr val="0A2540"/>
          </a:solidFill>
          <a:ln/>
        </p:spPr>
      </p:sp>
      <p:sp>
        <p:nvSpPr>
          <p:cNvPr id="32" name="Text 30"/>
          <p:cNvSpPr/>
          <p:nvPr/>
        </p:nvSpPr>
        <p:spPr>
          <a:xfrm>
            <a:off x="411480" y="4572000"/>
            <a:ext cx="8321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AF4F8"/>
                </a:solidFill>
              </a:rPr>
              <a:t>All tools live at clincoder.cloud  ·  All data synthetic  ·  Bhanoji Duppada  · 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Bhanoji Duppada</dc:creator>
  <cp:lastModifiedBy>Bhanoji Duppada</cp:lastModifiedBy>
  <cp:revision>1</cp:revision>
  <dcterms:created xsi:type="dcterms:W3CDTF">2026-06-13T18:43:21Z</dcterms:created>
  <dcterms:modified xsi:type="dcterms:W3CDTF">2026-06-13T18:43:21Z</dcterms:modified>
</cp:coreProperties>
</file>