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25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48640" y="-548640"/>
            <a:ext cx="2377440" cy="2377440"/>
          </a:xfrm>
          <a:prstGeom prst="ellipse">
            <a:avLst/>
          </a:prstGeom>
          <a:solidFill>
            <a:srgbClr val="1C7293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858000" y="3291840"/>
            <a:ext cx="3108960" cy="3108960"/>
          </a:xfrm>
          <a:prstGeom prst="ellipse">
            <a:avLst/>
          </a:prstGeom>
          <a:solidFill>
            <a:srgbClr val="065A82">
              <a:alpha val="22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548640" y="960120"/>
            <a:ext cx="2011680" cy="347472"/>
          </a:xfrm>
          <a:prstGeom prst="roundRect">
            <a:avLst>
              <a:gd name="adj" fmla="val 26316"/>
            </a:avLst>
          </a:prstGeom>
          <a:solidFill>
            <a:srgbClr val="1C7293">
              <a:alpha val="8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960120"/>
            <a:ext cx="20116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</a:rPr>
              <a:t>Shell Annotation · Paired Codegen · FastAPI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548640" y="1444752"/>
            <a:ext cx="8046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ShellForge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548640" y="3054096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EA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ADaM Table Shell Annotation &amp; SAS+R Code Generation Studio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48640" y="3950208"/>
            <a:ext cx="8046720" cy="0"/>
          </a:xfrm>
          <a:prstGeom prst="line">
            <a:avLst/>
          </a:prstGeom>
          <a:noFill/>
          <a:ln w="10160">
            <a:solidFill>
              <a:srgbClr val="1C7293">
                <a:alpha val="6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40416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clincoder.cloud  ·  Bhanoji Duppada  ·  AstraZeneca Interview 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 ShellForge Solves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2/8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768096"/>
            <a:ext cx="397764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11480" y="768096"/>
            <a:ext cx="3977640" cy="54864"/>
          </a:xfrm>
          <a:prstGeom prst="roundRect">
            <a:avLst>
              <a:gd name="adj" fmla="val 166667"/>
            </a:avLst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539496" y="877824"/>
            <a:ext cx="37216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Manual Status Quo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39496" y="1170432"/>
            <a:ext cx="3721608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biostatistician receives an empty table shell (DOCX or XLSX). For each of 20–40 rows they must: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Find the correct ADaM dataset (ADSL? ADAE? ADLB?)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Identify the exact variable (SAFFL? DTHFL? AETOXGR?)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Write the WHERE clause (SAFFL=='Y' &amp; ARM=='Drug')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Classify the statistic (n, n_pct, mean_sd, KM…)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write SAS and R programs by hand. This takes hours per table.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526280" y="768096"/>
            <a:ext cx="4251960" cy="1920240"/>
          </a:xfrm>
          <a:prstGeom prst="roundRect">
            <a:avLst>
              <a:gd name="adj" fmla="val 476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526280" y="768096"/>
            <a:ext cx="425196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1" name="Text 9"/>
          <p:cNvSpPr/>
          <p:nvPr/>
        </p:nvSpPr>
        <p:spPr>
          <a:xfrm>
            <a:off x="4654296" y="877824"/>
            <a:ext cx="399592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ShellForge Solution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654296" y="1170432"/>
            <a:ext cx="3995928" cy="14264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Upload the shell (any format) → ShellForge runs 5 annotation passes in sequence → every row mapped to dataset.variable.where.statistic → one click generates: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 paired SAS program (regulatory deliverable)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 paired R program (executable validator)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An annotated PDF (red callouts showing each mapping)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 downloadable ZIP with all artifacts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411480" y="2834640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1C7293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11480" y="287121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1C7293"/>
                </a:solidFill>
              </a:rPr>
              <a:t>5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411480" y="336499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Annotation Passes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411480" y="358444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hint→struct→inherit→value→synonym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487168" y="2834640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65A82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487168" y="287121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65A82"/>
                </a:solidFill>
              </a:rPr>
              <a:t>18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2487168" y="336499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Pre-Built Shells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2487168" y="358444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100% RULE — no LLM needed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4562856" y="2834640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02C39A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4562856" y="287121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02C39A"/>
                </a:solidFill>
              </a:rPr>
              <a:t>3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4562856" y="336499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Output Files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562856" y="358444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SAS · R · Annotated PDF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6638544" y="2834640"/>
            <a:ext cx="1920240" cy="1005840"/>
          </a:xfrm>
          <a:prstGeom prst="roundRect">
            <a:avLst>
              <a:gd name="adj" fmla="val 9091"/>
            </a:avLst>
          </a:prstGeom>
          <a:solidFill>
            <a:srgbClr val="7C3AED">
              <a:alpha val="12000"/>
            </a:srgbClr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638544" y="2871216"/>
            <a:ext cx="1920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7C3AED"/>
                </a:solidFill>
              </a:rPr>
              <a:t>85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6638544" y="3364992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A2540"/>
                </a:solidFill>
              </a:rPr>
              <a:t>Jobs Fixed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6638544" y="3584448"/>
            <a:ext cx="1920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5B8A9F"/>
                </a:solidFill>
              </a:rPr>
              <a:t>Retroactive UNMAPPED bug fix</a:t>
            </a:r>
            <a:endParaRPr lang="en-US" sz="750" dirty="0"/>
          </a:p>
        </p:txBody>
      </p:sp>
      <p:sp>
        <p:nvSpPr>
          <p:cNvPr id="29" name="Text 27"/>
          <p:cNvSpPr/>
          <p:nvPr/>
        </p:nvSpPr>
        <p:spPr>
          <a:xfrm>
            <a:off x="411480" y="4572000"/>
            <a:ext cx="8321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8A9F"/>
                </a:solidFill>
              </a:rPr>
              <a:t>Live: clincoder.cloud/shellforge  ·  Port 8970  ·  FastAPI + Python 3.12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8-Step Pipeline: Shell Upload → ZIP Download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3/8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82296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6" name="Text 4"/>
          <p:cNvSpPr/>
          <p:nvPr/>
        </p:nvSpPr>
        <p:spPr>
          <a:xfrm>
            <a:off x="347472" y="822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786384" y="82296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Upload Shell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86384" y="10241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DOCX / XLSX / RTF / PDF / TXT → parse_shell()</a:t>
            </a:r>
            <a:endParaRPr lang="en-US" sz="850" dirty="0"/>
          </a:p>
        </p:txBody>
      </p:sp>
      <p:sp>
        <p:nvSpPr>
          <p:cNvPr id="9" name="Shape 7"/>
          <p:cNvSpPr/>
          <p:nvPr/>
        </p:nvSpPr>
        <p:spPr>
          <a:xfrm>
            <a:off x="530352" y="120700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10" name="Shape 8"/>
          <p:cNvSpPr/>
          <p:nvPr/>
        </p:nvSpPr>
        <p:spPr>
          <a:xfrm>
            <a:off x="347472" y="182880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347472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86384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Stat Classification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786384" y="20299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guess_stat(): n_pct / mean_sd / header / km_median_ci…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30352" y="221284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15" name="Shape 13"/>
          <p:cNvSpPr/>
          <p:nvPr/>
        </p:nvSpPr>
        <p:spPr>
          <a:xfrm>
            <a:off x="347472" y="283464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16" name="Text 14"/>
          <p:cNvSpPr/>
          <p:nvPr/>
        </p:nvSpPr>
        <p:spPr>
          <a:xfrm>
            <a:off x="347472" y="2834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86384" y="283464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5-Pass Annotation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86384" y="303580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hint → structural → inherit → value → synonym + LLM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30352" y="321868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20" name="Shape 18"/>
          <p:cNvSpPr/>
          <p:nvPr/>
        </p:nvSpPr>
        <p:spPr>
          <a:xfrm>
            <a:off x="347472" y="384048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1" name="Text 19"/>
          <p:cNvSpPr/>
          <p:nvPr/>
        </p:nvSpPr>
        <p:spPr>
          <a:xfrm>
            <a:off x="347472" y="3840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786384" y="384048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User Review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86384" y="404164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Editable mapping table — confidence badges RULE / LLM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4919472" y="82296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25" name="Text 23"/>
          <p:cNvSpPr/>
          <p:nvPr/>
        </p:nvSpPr>
        <p:spPr>
          <a:xfrm>
            <a:off x="4919472" y="8229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358384" y="82296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Job Creation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358384" y="102412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jobs.create() → shell.json + annotations.json saved to disk</a:t>
            </a:r>
            <a:endParaRPr lang="en-US" sz="850" dirty="0"/>
          </a:p>
        </p:txBody>
      </p:sp>
      <p:sp>
        <p:nvSpPr>
          <p:cNvPr id="28" name="Shape 26"/>
          <p:cNvSpPr/>
          <p:nvPr/>
        </p:nvSpPr>
        <p:spPr>
          <a:xfrm>
            <a:off x="5102352" y="120700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919472" y="182880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0" name="Text 28"/>
          <p:cNvSpPr/>
          <p:nvPr/>
        </p:nvSpPr>
        <p:spPr>
          <a:xfrm>
            <a:off x="4919472" y="18288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6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358384" y="182880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Code Generation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358384" y="202996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codegen_r.build_r() + codegen_sas.build_sas() run in parallel</a:t>
            </a:r>
            <a:endParaRPr lang="en-US" sz="850" dirty="0"/>
          </a:p>
        </p:txBody>
      </p:sp>
      <p:sp>
        <p:nvSpPr>
          <p:cNvPr id="33" name="Shape 31"/>
          <p:cNvSpPr/>
          <p:nvPr/>
        </p:nvSpPr>
        <p:spPr>
          <a:xfrm>
            <a:off x="5102352" y="221284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34" name="Shape 32"/>
          <p:cNvSpPr/>
          <p:nvPr/>
        </p:nvSpPr>
        <p:spPr>
          <a:xfrm>
            <a:off x="4919472" y="283464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5" name="Text 33"/>
          <p:cNvSpPr/>
          <p:nvPr/>
        </p:nvSpPr>
        <p:spPr>
          <a:xfrm>
            <a:off x="4919472" y="283464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7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5358384" y="283464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R Execution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358384" y="303580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subprocess Rscript → table.rtf → soffice → table.pdf</a:t>
            </a:r>
            <a:endParaRPr lang="en-US" sz="850" dirty="0"/>
          </a:p>
        </p:txBody>
      </p:sp>
      <p:sp>
        <p:nvSpPr>
          <p:cNvPr id="38" name="Shape 36"/>
          <p:cNvSpPr/>
          <p:nvPr/>
        </p:nvSpPr>
        <p:spPr>
          <a:xfrm>
            <a:off x="5102352" y="3218688"/>
            <a:ext cx="0" cy="640080"/>
          </a:xfrm>
          <a:prstGeom prst="line">
            <a:avLst/>
          </a:prstGeom>
          <a:noFill/>
          <a:ln w="19050">
            <a:solidFill>
              <a:srgbClr val="1C7293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919472" y="3840480"/>
            <a:ext cx="365760" cy="3657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0" name="Text 38"/>
          <p:cNvSpPr/>
          <p:nvPr/>
        </p:nvSpPr>
        <p:spPr>
          <a:xfrm>
            <a:off x="4919472" y="384048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8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5358384" y="3840480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A2540"/>
                </a:solidFill>
              </a:rPr>
              <a:t>Annotated PDF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5358384" y="4041648"/>
            <a:ext cx="18288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B8A9F"/>
                </a:solidFill>
              </a:rPr>
              <a:t>reportlab: landscape letter, red callout per row → annotated.pdf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5-Pass Annotation Engine — How Rows Get Mapped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4/8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224528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1: source_hint (RULE 0.95)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684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Pre-loaded shells carry machine hints like 'ADSL.DTHFL==Y | SAFFL==Y'. parse_hint() validates the variable exists in the dataset index. Highest confidence — no LLM.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754880" y="768096"/>
            <a:ext cx="4224528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754880" y="768096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1" name="Text 9"/>
          <p:cNvSpPr/>
          <p:nvPr/>
        </p:nvSpPr>
        <p:spPr>
          <a:xfrm>
            <a:off x="4882896" y="877824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2: Structural placeholder (RULE 0.90)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82896" y="1170432"/>
            <a:ext cx="39684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Recognises bracketed templates [preferred term] and CDISC class nouns (SOC, PT, ATC). Maps to AEBODSYS, AEDECOD, CMCLAS, CMDECOD. Never UNMAPPED.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121408"/>
            <a:ext cx="4224528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121408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231136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3: Stat-only inheritance (RULE 0.85)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2523744"/>
            <a:ext cx="39684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label is one of {n, Mean (SD), Median, Q1 Q3, Min Max} → inherit the preceding header row's mapping. No LLM required.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754880" y="2121408"/>
            <a:ext cx="4224528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754880" y="2121408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9" name="Text 17"/>
          <p:cNvSpPr/>
          <p:nvPr/>
        </p:nvSpPr>
        <p:spPr>
          <a:xfrm>
            <a:off x="4882896" y="2231136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4: Value-row inheritance (RULE 0.80)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82896" y="2523744"/>
            <a:ext cx="39684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Indented value under a categorical header (e.g. RACE)? Fuzzy-match label to actual data values via pandas read_parquet + unique() + normalised string matching.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47472" y="3474720"/>
            <a:ext cx="4224528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347472" y="3474720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23" name="Text 21"/>
          <p:cNvSpPr/>
          <p:nvPr/>
        </p:nvSpPr>
        <p:spPr>
          <a:xfrm>
            <a:off x="475488" y="3584448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5: Synonym / idiom map (RULE 0.85)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475488" y="3877056"/>
            <a:ext cx="39684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60+ regex patterns: 'sex/gender'→ADSL.SEX, 'SAE'→ADAE.AESER='Y', 'Kaplan-Meier'→ADTTE.AVAL. Then PARAM text search across all datasets.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754880" y="3474720"/>
            <a:ext cx="4224528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754880" y="3474720"/>
            <a:ext cx="4224528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27" name="Text 25"/>
          <p:cNvSpPr/>
          <p:nvPr/>
        </p:nvSpPr>
        <p:spPr>
          <a:xfrm>
            <a:off x="4882896" y="3584448"/>
            <a:ext cx="3968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Pass 6: LLM fallback (LLM ≤0.75)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882896" y="3877056"/>
            <a:ext cx="39684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Remaining unresolved rows sent to GLM-5.1 in one batch. Top-10 candidate variables from token-overlap scoring passed as context. Only valid DS/variable pairs accepted.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 vs R Strategy + The UNMAPPED Bug Fix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5/8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60520" cy="1481328"/>
          </a:xfrm>
          <a:prstGeom prst="roundRect">
            <a:avLst>
              <a:gd name="adj" fmla="val 617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60520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9044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Executor (server-side)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90448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runs on the server via subprocess.run(Rscript, timeout=120s). Packages: arrow (read_parquet), dplyr (filter/group_by), r2rtf (write_rtf), survival (survfit for KM). The R output — table.rtf → soffice → table.pdf — is the proof the spec is correct.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63440" y="768096"/>
            <a:ext cx="4114800" cy="1481328"/>
          </a:xfrm>
          <a:prstGeom prst="roundRect">
            <a:avLst>
              <a:gd name="adj" fmla="val 617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63440" y="768096"/>
            <a:ext cx="411480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1" name="Text 9"/>
          <p:cNvSpPr/>
          <p:nvPr/>
        </p:nvSpPr>
        <p:spPr>
          <a:xfrm>
            <a:off x="4791456" y="877824"/>
            <a:ext cx="3858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 = Deliverable (customer-side)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791456" y="1170432"/>
            <a:ext cx="3858768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 program generated from the same spec but NOT executed on server (no SAS licence). Customer runs it on their own SAS. Uses PROC SQL (n_pct), PROC MEANS, PROC LIFETEST, ODS RTF style=Journal. Parity with R is structural — same spec, same logic.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432304"/>
            <a:ext cx="8430768" cy="2340864"/>
          </a:xfrm>
          <a:prstGeom prst="roundRect">
            <a:avLst>
              <a:gd name="adj" fmla="val 3906"/>
            </a:avLst>
          </a:prstGeom>
          <a:solidFill>
            <a:srgbClr val="0A2540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2505456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D98E04"/>
                </a:solidFill>
              </a:rPr>
              <a:t>🐛  UNMAPPED Bug Fix — June 2025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02920" y="2798064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AF4F8"/>
                </a:solidFill>
              </a:rPr>
              <a:t>Root cause: annotated_pdf.py line 44 looked for 'row_id' but annotations.json stored the ID under 'element'. Every dict lookup returned None → every row showed red UNMAPPED.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02920" y="3218688"/>
            <a:ext cx="8138160" cy="384048"/>
          </a:xfrm>
          <a:prstGeom prst="roundRect">
            <a:avLst>
              <a:gd name="adj" fmla="val 14286"/>
            </a:avLst>
          </a:prstGeom>
          <a:solidFill>
            <a:srgbClr val="FFFFFF">
              <a:alpha val="10000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621792" y="323697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2C39A"/>
                </a:solidFill>
              </a:rPr>
              <a:t>Fix 1 (primary)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2331720" y="3236976"/>
            <a:ext cx="6126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AF4F8"/>
                </a:solidFill>
              </a:rPr>
              <a:t>annotated_pdf.py: ann_by_id = {(a.get('row_id') or a.get('element')): a}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502920" y="3675888"/>
            <a:ext cx="8138160" cy="384048"/>
          </a:xfrm>
          <a:prstGeom prst="roundRect">
            <a:avLst>
              <a:gd name="adj" fmla="val 14286"/>
            </a:avLst>
          </a:prstGeom>
          <a:solidFill>
            <a:srgbClr val="FFFFFF">
              <a:alpha val="1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621792" y="369417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2C39A"/>
                </a:solidFill>
              </a:rPr>
              <a:t>Fix 2 (defensive)</a:t>
            </a:r>
            <a:endParaRPr lang="en-US" sz="850" dirty="0"/>
          </a:p>
        </p:txBody>
      </p:sp>
      <p:sp>
        <p:nvSpPr>
          <p:cNvPr id="21" name="Text 19"/>
          <p:cNvSpPr/>
          <p:nvPr/>
        </p:nvSpPr>
        <p:spPr>
          <a:xfrm>
            <a:off x="2331720" y="3694176"/>
            <a:ext cx="6126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AF4F8"/>
                </a:solidFill>
              </a:rPr>
              <a:t>jobs.py create(): normalize row_id = element before every JSON save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502920" y="4133088"/>
            <a:ext cx="8138160" cy="384048"/>
          </a:xfrm>
          <a:prstGeom prst="roundRect">
            <a:avLst>
              <a:gd name="adj" fmla="val 14286"/>
            </a:avLst>
          </a:prstGeom>
          <a:solidFill>
            <a:srgbClr val="FFFFFF">
              <a:alpha val="10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621792" y="415137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2C39A"/>
                </a:solidFill>
              </a:rPr>
              <a:t>Fix 3 (defensive)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2331720" y="4151376"/>
            <a:ext cx="6126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EAF4F8"/>
                </a:solidFill>
              </a:rPr>
              <a:t>app.py _make_job(): normalize frontend-sent annotations at API boundary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502920" y="4626864"/>
            <a:ext cx="81381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5B8A9F"/>
                </a:solidFill>
              </a:rPr>
              <a:t>Retroactive fix: 85 existing jobs rebuilt — all rows now MAPPED ✓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Layer — ADaM Parquet Registry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6/8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768096"/>
            <a:ext cx="4114800" cy="1572768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47472" y="768096"/>
            <a:ext cx="4114800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7" name="Text 5"/>
          <p:cNvSpPr/>
          <p:nvPr/>
        </p:nvSpPr>
        <p:spPr>
          <a:xfrm>
            <a:off x="475488" y="877824"/>
            <a:ext cx="3858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Pre-loaded Datasets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475488" y="1170432"/>
            <a:ext cx="3858768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canonical ADaM parquets in /data/: ADSL · ADAE · ADLB · ADVS · ADTTE · ADCM · ADEX. Read via pandas.read_parquet(). LRU cache (max 10 datasets) so each dataset is only read from disk once per Uvicorn worker process.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4681728" y="768096"/>
            <a:ext cx="4096512" cy="1572768"/>
          </a:xfrm>
          <a:prstGeom prst="roundRect">
            <a:avLst>
              <a:gd name="adj" fmla="val 581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81728" y="768096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1C7293"/>
          </a:solidFill>
          <a:ln/>
        </p:spPr>
      </p:sp>
      <p:sp>
        <p:nvSpPr>
          <p:cNvPr id="11" name="Text 9"/>
          <p:cNvSpPr/>
          <p:nvPr/>
        </p:nvSpPr>
        <p:spPr>
          <a:xfrm>
            <a:off x="4809744" y="877824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User Uploads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4809744" y="1170432"/>
            <a:ext cx="3840480" cy="10789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/uploads/datasets/ — user-provided SAS7BDAT / CSV / parquet ingested via datasets.ingest_upload(). Variable metadata (labels, types, PARAM lookups) stored as JSON in /meta/{DS_ID}.json — loaded at annotation time for synonym matching and PARAM lookup.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47472" y="2487168"/>
            <a:ext cx="4114800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47472" y="2487168"/>
            <a:ext cx="4114800" cy="54864"/>
          </a:xfrm>
          <a:prstGeom prst="roundRect">
            <a:avLst>
              <a:gd name="adj" fmla="val 166667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" y="2596896"/>
            <a:ext cx="38587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Index (build_variable_index())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5488" y="2889504"/>
            <a:ext cx="3858768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Annotator builds: {ds: {vars: {name: label}, params: {paramcd: param}}}. Used by Pass 5 PARAM text search. Checked by Pass 1 hint parser to validate variable existence before trusting the hint.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681728" y="2487168"/>
            <a:ext cx="4096512" cy="1463040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4681728" y="2487168"/>
            <a:ext cx="4096512" cy="54864"/>
          </a:xfrm>
          <a:prstGeom prst="roundRect">
            <a:avLst>
              <a:gd name="adj" fmla="val 166667"/>
            </a:avLst>
          </a:prstGeom>
          <a:solidFill>
            <a:srgbClr val="065A82"/>
          </a:solidFill>
          <a:ln/>
        </p:spPr>
      </p:sp>
      <p:sp>
        <p:nvSpPr>
          <p:cNvPr id="19" name="Text 17"/>
          <p:cNvSpPr/>
          <p:nvPr/>
        </p:nvSpPr>
        <p:spPr>
          <a:xfrm>
            <a:off x="4809744" y="2596896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Job Store (jobs/)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809744" y="2889504"/>
            <a:ext cx="3840480" cy="9692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folder per job: shell.json + annotations.json (row_id normalised) + program.R + program.sas + table.rtf + table.pdf + annotated.pdf + job.json + rlog.txt. Atomic JSON writes (os.replace). ZIP bundle via Python zipfile on download.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347472" y="4114800"/>
            <a:ext cx="8430768" cy="658368"/>
          </a:xfrm>
          <a:prstGeom prst="roundRect">
            <a:avLst>
              <a:gd name="adj" fmla="val 11111"/>
            </a:avLst>
          </a:prstGeom>
          <a:solidFill>
            <a:srgbClr val="1C7293">
              <a:alpha val="12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502920" y="4114800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0A2540"/>
                </a:solidFill>
              </a:rPr>
              <a:t>pandas.read_parquet() · LRU cache (10 datasets) · pyreadstat for SAS7BDAT/XPT ingest · meta/*.json for variable labels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Tech Stack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7/8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347472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Framework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1764792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FastAPI (uvicorn port 8970), Python 3.12 venv, threading (async executor)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47472" y="128016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57200" y="128016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Shell Parser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764792" y="128016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python-docx, openpyxl, striprtf.striprtf, pypdf.PdfReader, re (guess_stat)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47472" y="17556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7200" y="1755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Annotation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1764792" y="17556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5-pass rule engine + z.ai GLM-5.1 (tier=spec, temperature=0, batch JSON)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347472" y="223113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" y="223113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R Codegen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764792" y="223113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r2rtf (write_rtf, rtf_body), arrow (read_parquet), dplyr, survival (survfit)</a:t>
            </a:r>
            <a:endParaRPr lang="en-US" sz="850" dirty="0"/>
          </a:p>
        </p:txBody>
      </p:sp>
      <p:sp>
        <p:nvSpPr>
          <p:cNvPr id="17" name="Shape 15"/>
          <p:cNvSpPr/>
          <p:nvPr/>
        </p:nvSpPr>
        <p:spPr>
          <a:xfrm>
            <a:off x="347472" y="27066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57200" y="27066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SAS Codegen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764792" y="27066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PROC SQL, PROC MEANS, PROC LIFETEST, ODS RTF style=Journal, %macro helpers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553712" y="804672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663440" y="804672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Execution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5971032" y="804672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subprocess.run(Rscript, timeout=120s), LLM repair loop (1 attempt, GLM)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553712" y="1280160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4" name="Text 22"/>
          <p:cNvSpPr/>
          <p:nvPr/>
        </p:nvSpPr>
        <p:spPr>
          <a:xfrm>
            <a:off x="4663440" y="128016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RTF→PDF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971032" y="128016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soffice --headless --convert-to pdf, per-job UserInstallation path (/tmp/lo_{id})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4553712" y="1755648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4663440" y="1755648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Annotated PDF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5971032" y="175564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reportlab: platypus.Table, SimpleDocTemplate, ParagraphStyle, landscape(letter)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553712" y="2231136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0" name="Text 28"/>
          <p:cNvSpPr/>
          <p:nvPr/>
        </p:nvSpPr>
        <p:spPr>
          <a:xfrm>
            <a:off x="4663440" y="2231136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Job Store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5971032" y="2231136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jobs/{id}/ filesystem, atomic os.replace JSON writes, Python zipfile bundle</a:t>
            </a:r>
            <a:endParaRPr lang="en-US" sz="850" dirty="0"/>
          </a:p>
        </p:txBody>
      </p:sp>
      <p:sp>
        <p:nvSpPr>
          <p:cNvPr id="32" name="Shape 30"/>
          <p:cNvSpPr/>
          <p:nvPr/>
        </p:nvSpPr>
        <p:spPr>
          <a:xfrm>
            <a:off x="4553712" y="2706624"/>
            <a:ext cx="3840480" cy="36576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000000">
                <a:alpha val="13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4663440" y="2706624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065A82"/>
                </a:solidFill>
              </a:rPr>
              <a:t>Service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5971032" y="2706624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systemd Type=simple, LimitNOFILE=65536, Restart=on-failure, .venv/bin/python3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40080"/>
          </a:xfrm>
          <a:prstGeom prst="rect">
            <a:avLst/>
          </a:prstGeom>
          <a:solidFill>
            <a:srgbClr val="0A2540"/>
          </a:solidFill>
          <a:ln/>
        </p:spPr>
      </p:sp>
      <p:sp>
        <p:nvSpPr>
          <p:cNvPr id="3" name="Text 1"/>
          <p:cNvSpPr/>
          <p:nvPr/>
        </p:nvSpPr>
        <p:spPr>
          <a:xfrm>
            <a:off x="411480" y="0"/>
            <a:ext cx="7863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Limitations &amp; Roadmap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412480" y="0"/>
            <a:ext cx="548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8A9F"/>
                </a:solidFill>
              </a:rPr>
              <a:t>8/8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11480" y="768096"/>
            <a:ext cx="4114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Current Limitations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411480" y="109728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7" name="Text 5"/>
          <p:cNvSpPr/>
          <p:nvPr/>
        </p:nvSpPr>
        <p:spPr>
          <a:xfrm>
            <a:off x="6675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R is the executor; SAS structural parity only — cell-by-cell numeric comparison not yet built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411480" y="1609344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9" name="Text 7"/>
          <p:cNvSpPr/>
          <p:nvPr/>
        </p:nvSpPr>
        <p:spPr>
          <a:xfrm>
            <a:off x="6675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SAS program not executed on server (no SAS licence) — review code only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11480" y="2121408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1" name="Text 9"/>
          <p:cNvSpPr/>
          <p:nvPr/>
        </p:nvSpPr>
        <p:spPr>
          <a:xfrm>
            <a:off x="6675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LLM annotations capped at 0.75 confidence — human review required for submissions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411480" y="2633472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3" name="Text 11"/>
          <p:cNvSpPr/>
          <p:nvPr/>
        </p:nvSpPr>
        <p:spPr>
          <a:xfrm>
            <a:off x="6675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PDF parser (pypdf) may garble multi-column or complex tables — use DOCX/XLSX preferred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411480" y="3145536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5" name="Text 13"/>
          <p:cNvSpPr/>
          <p:nvPr/>
        </p:nvSpPr>
        <p:spPr>
          <a:xfrm>
            <a:off x="6675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soffice RTF→PDF rendering differs slightly from Word — preview only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11480" y="3657600"/>
            <a:ext cx="201168" cy="201168"/>
          </a:xfrm>
          <a:prstGeom prst="ellipse">
            <a:avLst/>
          </a:prstGeom>
          <a:solidFill>
            <a:srgbClr val="C0392B"/>
          </a:solidFill>
          <a:ln/>
        </p:spPr>
      </p:sp>
      <p:sp>
        <p:nvSpPr>
          <p:cNvPr id="17" name="Text 15"/>
          <p:cNvSpPr/>
          <p:nvPr/>
        </p:nvSpPr>
        <p:spPr>
          <a:xfrm>
            <a:off x="6675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No 21 CFR Part 11 e-signatures yet on QC sign-off workflow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4754880" y="768096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A2540"/>
                </a:solidFill>
              </a:rPr>
              <a:t>Roadmap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4754880" y="109728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0" name="Text 18"/>
          <p:cNvSpPr/>
          <p:nvPr/>
        </p:nvSpPr>
        <p:spPr>
          <a:xfrm>
            <a:off x="5010912" y="105156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Cell-by-cell R↔SAS numeric parity validation (RTF cell comparator)</a:t>
            </a:r>
            <a:endParaRPr lang="en-US" sz="850" dirty="0"/>
          </a:p>
        </p:txBody>
      </p:sp>
      <p:sp>
        <p:nvSpPr>
          <p:cNvPr id="21" name="Shape 19"/>
          <p:cNvSpPr/>
          <p:nvPr/>
        </p:nvSpPr>
        <p:spPr>
          <a:xfrm>
            <a:off x="4754880" y="1609344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2" name="Text 20"/>
          <p:cNvSpPr/>
          <p:nvPr/>
        </p:nvSpPr>
        <p:spPr>
          <a:xfrm>
            <a:off x="5010912" y="1563624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Variable rebinding via define.xml / specs CSV — swap placeholder names for real study vars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754880" y="2121408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4" name="Text 22"/>
          <p:cNvSpPr/>
          <p:nvPr/>
        </p:nvSpPr>
        <p:spPr>
          <a:xfrm>
            <a:off x="5010912" y="2075688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Self-serve key issuance for free tier (IP+fingerprint quota)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54880" y="2633472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6" name="Text 24"/>
          <p:cNvSpPr/>
          <p:nvPr/>
        </p:nvSpPr>
        <p:spPr>
          <a:xfrm>
            <a:off x="5010912" y="2587752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ClinAssist v2 billing integration — cost_usd flowing into audit.db</a:t>
            </a:r>
            <a:endParaRPr lang="en-US" sz="850" dirty="0"/>
          </a:p>
        </p:txBody>
      </p:sp>
      <p:sp>
        <p:nvSpPr>
          <p:cNvPr id="27" name="Shape 25"/>
          <p:cNvSpPr/>
          <p:nvPr/>
        </p:nvSpPr>
        <p:spPr>
          <a:xfrm>
            <a:off x="4754880" y="3145536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28" name="Text 26"/>
          <p:cNvSpPr/>
          <p:nvPr/>
        </p:nvSpPr>
        <p:spPr>
          <a:xfrm>
            <a:off x="5010912" y="3099816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Figure cell parity: image-diff vs ggplot reference</a:t>
            </a:r>
            <a:endParaRPr lang="en-US" sz="850" dirty="0"/>
          </a:p>
        </p:txBody>
      </p:sp>
      <p:sp>
        <p:nvSpPr>
          <p:cNvPr id="29" name="Shape 27"/>
          <p:cNvSpPr/>
          <p:nvPr/>
        </p:nvSpPr>
        <p:spPr>
          <a:xfrm>
            <a:off x="4754880" y="3657600"/>
            <a:ext cx="201168" cy="201168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30" name="Text 28"/>
          <p:cNvSpPr/>
          <p:nvPr/>
        </p:nvSpPr>
        <p:spPr>
          <a:xfrm>
            <a:off x="5010912" y="36118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334155"/>
                </a:solidFill>
              </a:rPr>
              <a:t>Admin panel for key management (/api/admin/keys)</a:t>
            </a:r>
            <a:endParaRPr lang="en-US" sz="850" dirty="0"/>
          </a:p>
        </p:txBody>
      </p:sp>
      <p:sp>
        <p:nvSpPr>
          <p:cNvPr id="31" name="Shape 29"/>
          <p:cNvSpPr/>
          <p:nvPr/>
        </p:nvSpPr>
        <p:spPr>
          <a:xfrm>
            <a:off x="411480" y="4572000"/>
            <a:ext cx="8321040" cy="384048"/>
          </a:xfrm>
          <a:prstGeom prst="roundRect">
            <a:avLst>
              <a:gd name="adj" fmla="val 19048"/>
            </a:avLst>
          </a:prstGeom>
          <a:solidFill>
            <a:srgbClr val="0A2540"/>
          </a:solidFill>
          <a:ln/>
        </p:spPr>
      </p:sp>
      <p:sp>
        <p:nvSpPr>
          <p:cNvPr id="32" name="Text 30"/>
          <p:cNvSpPr/>
          <p:nvPr/>
        </p:nvSpPr>
        <p:spPr>
          <a:xfrm>
            <a:off x="411480" y="4572000"/>
            <a:ext cx="8321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AF4F8"/>
                </a:solidFill>
              </a:rPr>
              <a:t>All tools live at clincoder.cloud  ·  All data synthetic  ·  Bhanoji Duppada  ·  2026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Bhanoji Duppada</dc:creator>
  <cp:lastModifiedBy>Bhanoji Duppada</cp:lastModifiedBy>
  <cp:revision>1</cp:revision>
  <dcterms:created xsi:type="dcterms:W3CDTF">2026-06-13T18:43:21Z</dcterms:created>
  <dcterms:modified xsi:type="dcterms:W3CDTF">2026-06-13T18:43:21Z</dcterms:modified>
</cp:coreProperties>
</file>