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24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509760" y="4297680"/>
            <a:ext cx="4206240" cy="4206240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607040" y="-1097280"/>
            <a:ext cx="2743200" cy="2743200"/>
          </a:xfrm>
          <a:prstGeom prst="ellipse">
            <a:avLst/>
          </a:prstGeom>
          <a:solidFill>
            <a:srgbClr val="0B3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1">
                <a:solidFill>
                  <a:srgbClr val="9FC6D2"/>
                </a:solidFill>
                <a:latin typeface="Calibri"/>
              </a:rPr>
              <a:t>ClinCoder  ·  CDISC Analysis Results Standard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14600"/>
            <a:ext cx="102412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FFFFFF"/>
                </a:solidFill>
                <a:latin typeface="Calibri"/>
              </a:rPr>
              <a:t>TLF Viewer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794760"/>
            <a:ext cx="969264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BCD6DF"/>
                </a:solidFill>
                <a:latin typeface="Calibri"/>
              </a:rPr>
              <a:t>Render table &amp; listing shells directly from CDISC ARS JSON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8FB3C0"/>
                </a:solidFill>
                <a:latin typeface="Calibri"/>
              </a:rPr>
              <a:t>clincoder.cloud  ·  Bhanoji Duppada  ·  Synthetic data 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WHAT IT DOES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See the output an ARS spec produces — without running SAS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2148840"/>
            <a:ext cx="566928" cy="566928"/>
          </a:xfrm>
          <a:prstGeom prst="ellipse">
            <a:avLst/>
          </a:prstGeom>
          <a:solidFill>
            <a:srgbClr val="EDE7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48840"/>
            <a:ext cx="566928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7C3AED"/>
                </a:solidFill>
                <a:latin typeface="Calibri"/>
              </a:rPr>
              <a:t>{ 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2112264"/>
            <a:ext cx="9509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4242E"/>
                </a:solidFill>
                <a:latin typeface="Calibri"/>
              </a:rPr>
              <a:t>Import ARS JSON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2532888"/>
            <a:ext cx="9509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B7280"/>
                </a:solidFill>
                <a:latin typeface="Calibri"/>
              </a:rPr>
              <a:t>Load an Analysis Results Standard spec, or start from the built-in sample fixture.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3383280"/>
            <a:ext cx="566928" cy="566928"/>
          </a:xfrm>
          <a:prstGeom prst="ellipse">
            <a:avLst/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3383280"/>
            <a:ext cx="566928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0B3A4A"/>
                </a:solidFill>
                <a:latin typeface="Calibri"/>
              </a:rPr>
              <a:t>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200" y="3346704"/>
            <a:ext cx="9509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4242E"/>
                </a:solidFill>
                <a:latin typeface="Calibri"/>
              </a:rPr>
              <a:t>Render the shell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3767328"/>
            <a:ext cx="9509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B7280"/>
                </a:solidFill>
                <a:latin typeface="Calibri"/>
              </a:rPr>
              <a:t>Parse analyses, groupings, and methods, then build the table / listing shell.</a:t>
            </a:r>
          </a:p>
        </p:txBody>
      </p:sp>
      <p:sp>
        <p:nvSpPr>
          <p:cNvPr id="12" name="Oval 11"/>
          <p:cNvSpPr/>
          <p:nvPr/>
        </p:nvSpPr>
        <p:spPr>
          <a:xfrm>
            <a:off x="822960" y="4617720"/>
            <a:ext cx="566928" cy="566928"/>
          </a:xfrm>
          <a:prstGeom prst="ellipse">
            <a:avLst/>
          </a:prstGeom>
          <a:solidFill>
            <a:srgbClr val="FBF1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566928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000" b="1">
                <a:solidFill>
                  <a:srgbClr val="B46A00"/>
                </a:solidFill>
                <a:latin typeface="Calibri"/>
              </a:rPr>
              <a:t>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4581144"/>
            <a:ext cx="9509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14242E"/>
                </a:solidFill>
                <a:latin typeface="Calibri"/>
              </a:rPr>
              <a:t>Instant preview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5001768"/>
            <a:ext cx="9509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B7280"/>
                </a:solidFill>
                <a:latin typeface="Calibri"/>
              </a:rPr>
              <a:t>Get a rendered preview in one click — spec-to-output, no programming environment required.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HOW IT WORKS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From ARS JSON to a rendered TLF preview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48475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8475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2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Import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7552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ARS JSON in, or the sample fixture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2937" y="3566160"/>
            <a:ext cx="2834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34689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89648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9648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99282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Parse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99282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Read analyses, groupings, methods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44667" y="3566160"/>
            <a:ext cx="2834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46419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30821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821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11011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Build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11011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Assemble the table / listing shell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56397" y="3566160"/>
            <a:ext cx="2834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200" b="1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58149" y="2651760"/>
            <a:ext cx="2091689" cy="237744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8719946" y="2971800"/>
            <a:ext cx="768096" cy="768096"/>
          </a:xfrm>
          <a:prstGeom prst="ellipse">
            <a:avLst/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719946" y="2971800"/>
            <a:ext cx="768096" cy="7680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2741" y="3886200"/>
            <a:ext cx="1762505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>
                <a:solidFill>
                  <a:srgbClr val="14242E"/>
                </a:solidFill>
                <a:latin typeface="Calibri"/>
              </a:rPr>
              <a:t>Preview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2741" y="4434840"/>
            <a:ext cx="1762505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>
                <a:solidFill>
                  <a:srgbClr val="5B7280"/>
                </a:solidFill>
                <a:latin typeface="Calibri"/>
              </a:rPr>
              <a:t>Render the output to view instantly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UNDER THE HOOD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A rendering endpoint over the ARS model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240280"/>
            <a:ext cx="3200400" cy="155448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2441448"/>
            <a:ext cx="27432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7C3AED"/>
                </a:solidFill>
                <a:latin typeface="Calibri"/>
              </a:rPr>
              <a:t>1-click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9848" y="32004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B7280"/>
                </a:solidFill>
                <a:latin typeface="Calibri"/>
              </a:rPr>
              <a:t>Spec to preview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2240280"/>
            <a:ext cx="3200400" cy="155448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0" y="2441448"/>
            <a:ext cx="27432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7C3AED"/>
                </a:solidFill>
                <a:latin typeface="Calibri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0288" y="32004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B7280"/>
                </a:solidFill>
                <a:latin typeface="Calibri"/>
              </a:rPr>
              <a:t>SAS required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63840" y="2240280"/>
            <a:ext cx="3200400" cy="1554480"/>
          </a:xfrm>
          <a:prstGeom prst="roundRect">
            <a:avLst>
              <a:gd name="adj" fmla="val 12000"/>
            </a:avLst>
          </a:prstGeom>
          <a:solidFill>
            <a:srgbClr val="EEF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92440" y="2441448"/>
            <a:ext cx="27432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000" b="1">
                <a:solidFill>
                  <a:srgbClr val="7C3AED"/>
                </a:solidFill>
                <a:latin typeface="Calibri"/>
              </a:rPr>
              <a:t>REST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0727" y="320040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5B7280"/>
                </a:solidFill>
                <a:latin typeface="Calibri"/>
              </a:rPr>
              <a:t>/api/render endpoint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34340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B3A4A"/>
                </a:solidFill>
                <a:latin typeface="Calibri"/>
              </a:rPr>
              <a:t>BUILT WITH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" y="4800600"/>
            <a:ext cx="1056132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4800600"/>
            <a:ext cx="105613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FastAPI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080260" y="4800600"/>
            <a:ext cx="950976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80260" y="4800600"/>
            <a:ext cx="950976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Python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32404" y="4800600"/>
            <a:ext cx="1266444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32404" y="4800600"/>
            <a:ext cx="1266444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CDISC ARS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00016" y="4800600"/>
            <a:ext cx="635508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00016" y="4800600"/>
            <a:ext cx="635508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TLF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536692" y="4800600"/>
            <a:ext cx="2002536" cy="457200"/>
          </a:xfrm>
          <a:prstGeom prst="roundRect">
            <a:avLst>
              <a:gd name="adj" fmla="val 12000"/>
            </a:avLst>
          </a:prstGeom>
          <a:solidFill>
            <a:srgbClr val="E9F2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36692" y="4800600"/>
            <a:ext cx="2002536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146C43"/>
                </a:solidFill>
                <a:latin typeface="Calibri"/>
              </a:rPr>
              <a:t>REST /api/render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alibri"/>
              </a:rPr>
              <a:t>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32688"/>
            <a:ext cx="10515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B3A4A"/>
                </a:solidFill>
                <a:latin typeface="Calibri"/>
              </a:rPr>
              <a:t>A demographics shell, rendered from ARS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47088"/>
            <a:ext cx="10881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B3A4A"/>
                </a:solidFill>
                <a:latin typeface="Calibri"/>
              </a:rPr>
              <a:t>Table 14.1  Demographics &amp; Baseline Characteristics   </a:t>
            </a:r>
            <a:r>
              <a:rPr sz="1300" b="0">
                <a:solidFill>
                  <a:srgbClr val="5B7280"/>
                </a:solidFill>
                <a:latin typeface="Calibri"/>
              </a:rPr>
              <a:t>(Safety Population)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22960" y="2286000"/>
          <a:ext cx="10104120" cy="2304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3280"/>
                <a:gridCol w="2240280"/>
                <a:gridCol w="2240280"/>
                <a:gridCol w="224028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Parameter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Placebo (N=xx)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Drug A (N=xx)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Total (N=xx)</a:t>
                      </a:r>
                    </a:p>
                  </a:txBody>
                  <a:tcPr marL="82296" marR="54864" marT="18288" marB="18288" anchor="ctr">
                    <a:solidFill>
                      <a:srgbClr val="0B3A4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Age (years) — Mean (SD)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xx.x (x.x)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xx.x (x.x)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xx.x (x.x)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Age (years) — Median (min, max)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(xx, xx)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(xx, xx)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(xx, xx)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Sex — Female, n (%)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Sex — Male, n (%)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Race — White, n (%)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14242E"/>
                          </a:solidFill>
                          <a:latin typeface="Calibri"/>
                        </a:rPr>
                        <a:t>xx (xx.x)</a:t>
                      </a:r>
                    </a:p>
                  </a:txBody>
                  <a:tcPr marL="82296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4864608"/>
            <a:ext cx="10881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B7280"/>
                </a:solidFill>
                <a:latin typeface="Calibri"/>
              </a:rPr>
              <a:t>A table shell rendered from an ARS spec — structure generated, cells ready for the analysis results.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24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188720" y="4389120"/>
            <a:ext cx="3840480" cy="3840480"/>
          </a:xfrm>
          <a:prstGeom prst="ellipse">
            <a:avLst/>
          </a:prstGeom>
          <a:solidFill>
            <a:srgbClr val="0B3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011680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9FC6D2"/>
                </a:solidFill>
                <a:latin typeface="Calibri"/>
              </a:rPr>
              <a:t>WHY IT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42416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Close the loop between an ARS specification
and the table it is meant to produce.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4846320"/>
            <a:ext cx="5120640" cy="640080"/>
          </a:xfrm>
          <a:prstGeom prst="roundRect">
            <a:avLst>
              <a:gd name="adj" fmla="val 12000"/>
            </a:avLst>
          </a:prstGeom>
          <a:solidFill>
            <a:srgbClr val="7C3A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846320"/>
            <a:ext cx="51206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viewer.clincoder.cloud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