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5E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Shape 2"/>
          <p:cNvSpPr/>
          <p:nvPr/>
        </p:nvSpPr>
        <p:spPr>
          <a:xfrm>
            <a:off x="6217920" y="0"/>
            <a:ext cx="2926080" cy="5143500"/>
          </a:xfrm>
          <a:prstGeom prst="rect">
            <a:avLst/>
          </a:prstGeom>
          <a:solidFill>
            <a:srgbClr val="028090">
              <a:alpha val="60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914400"/>
            <a:ext cx="5943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to Annotate a CRF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731520" y="2011680"/>
            <a:ext cx="5943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Practices from PharmaSUG 2026 &amp; PHUSE 2025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265176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guide to CRF annotation conventions,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E2E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metadata-driven SDTM mapping, and automation strategies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31520" y="4389120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8A8B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384 papers from PharmaSUG 2026 &amp; PHUSE 2025 Proceedings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Pitfalls &amp; Quality Control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4114800" cy="320040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188720"/>
            <a:ext cx="4114800" cy="54864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3258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E5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❌ Common Mistakes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40080" y="16916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Annotating the wrong SDTM domain (e.g., AE → LB)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640080" y="20116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timing variable annotations (--DTC, VISITNUM)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640080" y="23317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Inconsistent CT codelist references</a:t>
            </a:r>
            <a:endParaRPr lang="en-US" sz="950" dirty="0"/>
          </a:p>
        </p:txBody>
      </p:sp>
      <p:sp>
        <p:nvSpPr>
          <p:cNvPr id="11" name="Text 9"/>
          <p:cNvSpPr/>
          <p:nvPr/>
        </p:nvSpPr>
        <p:spPr>
          <a:xfrm>
            <a:off x="640080" y="265176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marking derived fields as "DERIVED"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640080" y="29718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Confusing --ORRES (collected) with --STRESC (standardized)</a:t>
            </a:r>
            <a:endParaRPr lang="en-US" sz="950" dirty="0"/>
          </a:p>
        </p:txBody>
      </p:sp>
      <p:sp>
        <p:nvSpPr>
          <p:cNvPr id="13" name="Text 11"/>
          <p:cNvSpPr/>
          <p:nvPr/>
        </p:nvSpPr>
        <p:spPr>
          <a:xfrm>
            <a:off x="640080" y="329184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Forgetting EPOCH assignments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640080" y="361188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SUPPQUAL/QNAM annotations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640080" y="393192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peer review before finalization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846320" y="1188720"/>
            <a:ext cx="3840480" cy="320040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846320" y="1188720"/>
            <a:ext cx="3840480" cy="54864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18" name="Text 16"/>
          <p:cNvSpPr/>
          <p:nvPr/>
        </p:nvSpPr>
        <p:spPr>
          <a:xfrm>
            <a:off x="5029200" y="13258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✓ QC Checklist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5029200" y="16916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CRF field annotated?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029200" y="20116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SDTM domain per form?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5029200" y="23317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Variable names match SDTMIG spec?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5029200" y="265176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codes match latest CDISC CT?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029200" y="29718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Timing variables consistent?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029200" y="32918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Derived fields documented?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5029200" y="36118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review completed &amp; signed?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029200" y="39319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Cross-checked against SAP &amp; protocol?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457200" y="46177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SI-306 (PharmaSUG 2026) — "aCRF as essential mapping document"; DS-134 (PharmaSUG 2026) — "Manual ADaM Checks that AI Can't Do"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Tools &amp; Resources for CRF Annotation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40080" y="1188720"/>
            <a:ext cx="2560320" cy="15544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188720"/>
            <a:ext cx="2560320" cy="45720"/>
          </a:xfrm>
          <a:prstGeom prst="rect">
            <a:avLst/>
          </a:prstGeom>
          <a:solidFill>
            <a:srgbClr val="E53E3E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1371600"/>
            <a:ext cx="274320" cy="2743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143000" y="13258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Adobe Acrobat Pro + TRS Toolbox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77240" y="178308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Export/import bookmark templates via Excel. Batch processing for multi-document CRFs.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3474720" y="1188720"/>
            <a:ext cx="2560320" cy="15544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3474720" y="1188720"/>
            <a:ext cx="2560320" cy="45720"/>
          </a:xfrm>
          <a:prstGeom prst="rect">
            <a:avLst/>
          </a:prstGeom>
          <a:solidFill>
            <a:srgbClr val="028090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880" y="1371600"/>
            <a:ext cx="274320" cy="27432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977640" y="13258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Pinnacle 21 Community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3611880" y="178308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Define.xml generation + SDTM/ADaM conformance validation. Industry standard for submission QC.</a:t>
            </a:r>
            <a:endParaRPr lang="en-US" sz="950" dirty="0"/>
          </a:p>
        </p:txBody>
      </p:sp>
      <p:sp>
        <p:nvSpPr>
          <p:cNvPr id="15" name="Shape 11"/>
          <p:cNvSpPr/>
          <p:nvPr/>
        </p:nvSpPr>
        <p:spPr>
          <a:xfrm>
            <a:off x="6309360" y="1188720"/>
            <a:ext cx="2560320" cy="15544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309360" y="1188720"/>
            <a:ext cx="2560320" cy="45720"/>
          </a:xfrm>
          <a:prstGeom prst="rect">
            <a:avLst/>
          </a:prstGeom>
          <a:solidFill>
            <a:srgbClr val="1E2761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6520" y="1371600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812280" y="132588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CDISC CORE Engine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6446520" y="178308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Rules Engine for automated SDTM validation. Integrates with AI mapping pipelines (SS-261).</a:t>
            </a:r>
            <a:endParaRPr lang="en-US" sz="950" dirty="0"/>
          </a:p>
        </p:txBody>
      </p:sp>
      <p:sp>
        <p:nvSpPr>
          <p:cNvPr id="20" name="Shape 15"/>
          <p:cNvSpPr/>
          <p:nvPr/>
        </p:nvSpPr>
        <p:spPr>
          <a:xfrm>
            <a:off x="640080" y="2971800"/>
            <a:ext cx="2560320" cy="15544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40080" y="2971800"/>
            <a:ext cx="2560320" cy="45720"/>
          </a:xfrm>
          <a:prstGeom prst="rect">
            <a:avLst/>
          </a:prstGeom>
          <a:solidFill>
            <a:srgbClr val="00A896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3154680"/>
            <a:ext cx="274320" cy="274320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143000" y="31089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defineR (R Package)</a:t>
            </a:r>
            <a:endParaRPr lang="en-US" sz="1100" dirty="0"/>
          </a:p>
        </p:txBody>
      </p:sp>
      <p:sp>
        <p:nvSpPr>
          <p:cNvPr id="24" name="Text 18"/>
          <p:cNvSpPr/>
          <p:nvPr/>
        </p:nvSpPr>
        <p:spPr>
          <a:xfrm>
            <a:off x="777240" y="356616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Open-source R package. Creates define.xml from spreadsheet metadata. Free, CRAN-hosted.</a:t>
            </a:r>
            <a:endParaRPr lang="en-US" sz="950" dirty="0"/>
          </a:p>
        </p:txBody>
      </p:sp>
      <p:sp>
        <p:nvSpPr>
          <p:cNvPr id="25" name="Shape 19"/>
          <p:cNvSpPr/>
          <p:nvPr/>
        </p:nvSpPr>
        <p:spPr>
          <a:xfrm>
            <a:off x="3474720" y="2971800"/>
            <a:ext cx="2560320" cy="15544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3474720" y="2971800"/>
            <a:ext cx="2560320" cy="45720"/>
          </a:xfrm>
          <a:prstGeom prst="rect">
            <a:avLst/>
          </a:prstGeom>
          <a:solidFill>
            <a:srgbClr val="015E6B"/>
          </a:solidFill>
          <a:ln/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880" y="3154680"/>
            <a:ext cx="274320" cy="274320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3977640" y="31089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Xbiom MDR (PointCross)</a:t>
            </a:r>
            <a:endParaRPr lang="en-US" sz="1100" dirty="0"/>
          </a:p>
        </p:txBody>
      </p:sp>
      <p:sp>
        <p:nvSpPr>
          <p:cNvPr id="29" name="Text 22"/>
          <p:cNvSpPr/>
          <p:nvPr/>
        </p:nvSpPr>
        <p:spPr>
          <a:xfrm>
            <a:off x="3611880" y="356616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Metadata Repository. Automates CRF→SDTM→ADaM mapping with centralized standards.</a:t>
            </a:r>
            <a:endParaRPr lang="en-US" sz="950" dirty="0"/>
          </a:p>
        </p:txBody>
      </p:sp>
      <p:sp>
        <p:nvSpPr>
          <p:cNvPr id="30" name="Shape 23"/>
          <p:cNvSpPr/>
          <p:nvPr/>
        </p:nvSpPr>
        <p:spPr>
          <a:xfrm>
            <a:off x="6309360" y="2971800"/>
            <a:ext cx="2560320" cy="15544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6309360" y="2971800"/>
            <a:ext cx="2560320" cy="45720"/>
          </a:xfrm>
          <a:prstGeom prst="rect">
            <a:avLst/>
          </a:prstGeom>
          <a:solidFill>
            <a:srgbClr val="2D3748"/>
          </a:solidFill>
          <a:ln/>
        </p:spPr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6520" y="3154680"/>
            <a:ext cx="274320" cy="274320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6812280" y="310896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Formedix / PhUSE Scripts</a:t>
            </a:r>
            <a:endParaRPr lang="en-US" sz="1100" dirty="0"/>
          </a:p>
        </p:txBody>
      </p:sp>
      <p:sp>
        <p:nvSpPr>
          <p:cNvPr id="34" name="Text 26"/>
          <p:cNvSpPr/>
          <p:nvPr/>
        </p:nvSpPr>
        <p:spPr>
          <a:xfrm>
            <a:off x="6446520" y="3566160"/>
            <a:ext cx="2240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Metadata-driven annotation platforms. Pre-built SDTM templates + CT integration.</a:t>
            </a:r>
            <a:endParaRPr lang="en-US" sz="950" dirty="0"/>
          </a:p>
        </p:txBody>
      </p:sp>
      <p:sp>
        <p:nvSpPr>
          <p:cNvPr id="35" name="Text 27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15E6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2C39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45720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Takeaways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731520" y="10058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384 PharmaSUG 2026 &amp; PHUSE 2025 Papers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731520" y="1627632"/>
            <a:ext cx="365760" cy="365760"/>
          </a:xfrm>
          <a:prstGeom prst="oval">
            <a:avLst/>
          </a:prstGeom>
          <a:solidFill>
            <a:srgbClr val="02C39A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6276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280160" y="1554480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aCRF is the foundation of traceability — every collected data point must map to an SDTM variable with clear Domain.Variable annotation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731520" y="2286000"/>
            <a:ext cx="365760" cy="365760"/>
          </a:xfrm>
          <a:prstGeom prst="oval">
            <a:avLst/>
          </a:prstGeom>
          <a:solidFill>
            <a:srgbClr val="02C39A"/>
          </a:solidFill>
          <a:ln/>
        </p:spPr>
      </p:sp>
      <p:sp>
        <p:nvSpPr>
          <p:cNvPr id="10" name="Text 8"/>
          <p:cNvSpPr/>
          <p:nvPr/>
        </p:nvSpPr>
        <p:spPr>
          <a:xfrm>
            <a:off x="731520" y="2286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280160" y="2212848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suffixes matter: --ORRES for original, --STRESC for standardized, --DTC for timestamps, DERIVED for computed fields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31520" y="2944368"/>
            <a:ext cx="365760" cy="365760"/>
          </a:xfrm>
          <a:prstGeom prst="oval">
            <a:avLst/>
          </a:prstGeom>
          <a:solidFill>
            <a:srgbClr val="02C39A"/>
          </a:solidFill>
          <a:ln/>
        </p:spPr>
      </p:sp>
      <p:sp>
        <p:nvSpPr>
          <p:cNvPr id="13" name="Text 11"/>
          <p:cNvSpPr/>
          <p:nvPr/>
        </p:nvSpPr>
        <p:spPr>
          <a:xfrm>
            <a:off x="731520" y="2944368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80160" y="2871216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Automation is here — TRS Toolbox for bookmarking (SS-243), AI for metadata extraction (SS-261), and MDRs for centralized mapping (SD-02)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31520" y="3602736"/>
            <a:ext cx="365760" cy="365760"/>
          </a:xfrm>
          <a:prstGeom prst="oval">
            <a:avLst/>
          </a:prstGeom>
          <a:solidFill>
            <a:srgbClr val="02C39A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60273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280160" y="3529584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oversight remains essential — AI accelerates but doesn't replace peer review, CT validation, or regulatory judgment (AI-352, DS-134)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731520" y="4261104"/>
            <a:ext cx="365760" cy="365760"/>
          </a:xfrm>
          <a:prstGeom prst="oval">
            <a:avLst/>
          </a:prstGeom>
          <a:solidFill>
            <a:srgbClr val="02C39A"/>
          </a:solidFill>
          <a:ln/>
        </p:spPr>
      </p:sp>
      <p:sp>
        <p:nvSpPr>
          <p:cNvPr id="19" name="Text 17"/>
          <p:cNvSpPr/>
          <p:nvPr/>
        </p:nvSpPr>
        <p:spPr>
          <a:xfrm>
            <a:off x="731520" y="426110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1280160" y="4187952"/>
            <a:ext cx="7315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 for submission early — multi-regulator compliance means designing annotation workflows that satisfy FDA, EMA, PMDA, and NMPA (PO-221)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2286000" y="4663440"/>
            <a:ext cx="4572000" cy="0"/>
          </a:xfrm>
          <a:prstGeom prst="rect">
            <a:avLst/>
          </a:prstGeom>
          <a:solidFill>
            <a:srgbClr val="02C39A">
              <a:alpha val="4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clincoder.cloud/portfolio | Bhanoji's Clinical Automation Consulting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an Annotated Case Report Form (aCRF)?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188720"/>
            <a:ext cx="8229600" cy="1097280"/>
          </a:xfrm>
          <a:prstGeom prst="rect">
            <a:avLst/>
          </a:prstGeom>
          <a:solidFill>
            <a:srgbClr val="E8F4F8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188720"/>
            <a:ext cx="73152" cy="109728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23444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blank CRF annotated with SDTM domain and variable names at each data collection field. Each annotation maps the collected data to its corresponding CDISC standard variable, enabling traceability from collection → tabulation → analysis.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2560320"/>
            <a:ext cx="3886200" cy="13258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2788920"/>
            <a:ext cx="320040" cy="32004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097280" y="26974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SDTM Variable Mapping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1097280" y="306324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CRF field gets a domain.variable annotation (e.g., AE.AETERM, LB.LBTEST)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4800600" y="2560320"/>
            <a:ext cx="3886200" cy="13258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3480" y="2788920"/>
            <a:ext cx="320040" cy="3200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440680" y="269748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Traceability Chain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5440680" y="306324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Connects raw data collection point → SDTM tabulation → ADaM analysis → TFL output</a:t>
            </a:r>
            <a:endParaRPr lang="en-US" sz="1050" dirty="0"/>
          </a:p>
        </p:txBody>
      </p:sp>
      <p:sp>
        <p:nvSpPr>
          <p:cNvPr id="16" name="Shape 12"/>
          <p:cNvSpPr/>
          <p:nvPr/>
        </p:nvSpPr>
        <p:spPr>
          <a:xfrm>
            <a:off x="457200" y="4069080"/>
            <a:ext cx="3886200" cy="13258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4297680"/>
            <a:ext cx="320040" cy="32004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097280" y="4206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Regulatory Requirement</a:t>
            </a:r>
            <a:endParaRPr lang="en-US" sz="1300" dirty="0"/>
          </a:p>
        </p:txBody>
      </p:sp>
      <p:sp>
        <p:nvSpPr>
          <p:cNvPr id="19" name="Text 14"/>
          <p:cNvSpPr/>
          <p:nvPr/>
        </p:nvSpPr>
        <p:spPr>
          <a:xfrm>
            <a:off x="1097280" y="457200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FDA, EMA, PMDA, NMPA all require aCRF in submission packages — defined in eCTD specs</a:t>
            </a:r>
            <a:endParaRPr lang="en-US" sz="1050" dirty="0"/>
          </a:p>
        </p:txBody>
      </p:sp>
      <p:sp>
        <p:nvSpPr>
          <p:cNvPr id="20" name="Shape 15"/>
          <p:cNvSpPr/>
          <p:nvPr/>
        </p:nvSpPr>
        <p:spPr>
          <a:xfrm>
            <a:off x="4800600" y="4069080"/>
            <a:ext cx="3886200" cy="132588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4297680"/>
            <a:ext cx="320040" cy="3200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5440680" y="420624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Programming Foundation</a:t>
            </a:r>
            <a:endParaRPr lang="en-US" sz="1300" dirty="0"/>
          </a:p>
        </p:txBody>
      </p:sp>
      <p:sp>
        <p:nvSpPr>
          <p:cNvPr id="23" name="Text 17"/>
          <p:cNvSpPr/>
          <p:nvPr/>
        </p:nvSpPr>
        <p:spPr>
          <a:xfrm>
            <a:off x="5440680" y="4572000"/>
            <a:ext cx="3017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Statistical programmers rely on aCRF to understand exactly what each SDTM variable represents</a:t>
            </a:r>
            <a:endParaRPr lang="en-US" sz="1050" dirty="0"/>
          </a:p>
        </p:txBody>
      </p:sp>
      <p:sp>
        <p:nvSpPr>
          <p:cNvPr id="24" name="Text 18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aCRF Matters — Regulatory Landscape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457200" y="1280160"/>
            <a:ext cx="3931920" cy="1463040"/>
          </a:xfrm>
          <a:prstGeom prst="rect">
            <a:avLst/>
          </a:prstGeom>
          <a:solidFill>
            <a:srgbClr val="015E6B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31520" y="1463040"/>
            <a:ext cx="3383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Required by ALL</a:t>
            </a:r>
            <a:endParaRPr lang="en-US" sz="2000" dirty="0"/>
          </a:p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Major Regulators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103120"/>
            <a:ext cx="3383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FDA, EMA, PMDA, and NMPA mandate annotated CRFs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F0F4F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electronic submission packages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846320" y="1280160"/>
            <a:ext cx="3840480" cy="786384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846320" y="1280160"/>
            <a:ext cx="54864" cy="786384"/>
          </a:xfrm>
          <a:prstGeom prst="rect">
            <a:avLst/>
          </a:prstGeom>
          <a:solidFill>
            <a:srgbClr val="015E6B"/>
          </a:solidFill>
          <a:ln/>
        </p:spPr>
      </p:sp>
      <p:sp>
        <p:nvSpPr>
          <p:cNvPr id="10" name="Text 8"/>
          <p:cNvSpPr/>
          <p:nvPr/>
        </p:nvSpPr>
        <p:spPr>
          <a:xfrm>
            <a:off x="5029200" y="1325880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FDA (US)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132320" y="132588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Mandatory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5029200" y="166420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Studies after Dec 2016. Define-XML v2.0/2.1. cSDRG required.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846320" y="2176272"/>
            <a:ext cx="3840480" cy="786384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846320" y="2176272"/>
            <a:ext cx="54864" cy="78638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5" name="Text 13"/>
          <p:cNvSpPr/>
          <p:nvPr/>
        </p:nvSpPr>
        <p:spPr>
          <a:xfrm>
            <a:off x="5029200" y="2221992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EMA (EU)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7132320" y="2221992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Strongly Encouraged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029200" y="256032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Pilot programs + CTIS. Accepts CDISC-formatted eCTD.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846320" y="3072384"/>
            <a:ext cx="3840480" cy="786384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846320" y="3072384"/>
            <a:ext cx="54864" cy="78638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20" name="Text 18"/>
          <p:cNvSpPr/>
          <p:nvPr/>
        </p:nvSpPr>
        <p:spPr>
          <a:xfrm>
            <a:off x="5029200" y="3118104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PMDA (Japan)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7132320" y="3118104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029200" y="345643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Pinnacle 21 validation. Submissions after April 2020.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846320" y="3968496"/>
            <a:ext cx="3840480" cy="786384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4846320" y="3968496"/>
            <a:ext cx="54864" cy="78638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25" name="Text 23"/>
          <p:cNvSpPr/>
          <p:nvPr/>
        </p:nvSpPr>
        <p:spPr>
          <a:xfrm>
            <a:off x="5029200" y="4014216"/>
            <a:ext cx="1645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NMPA (China)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7132320" y="4014216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1E276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Preferred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029200" y="435254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Formal CDISC commitment since 2019. eCTD early 2020s.</a:t>
            </a:r>
            <a:endParaRPr lang="en-US" sz="950" dirty="0"/>
          </a:p>
        </p:txBody>
      </p:sp>
      <p:sp>
        <p:nvSpPr>
          <p:cNvPr id="28" name="Text 2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PO-221 (PharmaSUG 2026) — "One Study, Many Regulators: Submission-Ready Data Package"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CRF Annotation Process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 Workflow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1325880"/>
            <a:ext cx="411480" cy="411480"/>
          </a:xfrm>
          <a:prstGeom prst="oval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13258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88720" y="12344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Obtain Blank CRF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188720" y="153619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blank CRF from EDC system (Rave, Veeva, etc.) as PDF. Ensure all forms/visits included.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548640" y="2112264"/>
            <a:ext cx="411480" cy="411480"/>
          </a:xfrm>
          <a:prstGeom prst="oval">
            <a:avLst/>
          </a:prstGeom>
          <a:solidFill>
            <a:srgbClr val="028090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211226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188720" y="2020824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Prepare Annotation Template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188720" y="2322576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up annotation layer in Adobe Acrobat or specialized annotation tool (Formedix, Pinnacle 21).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2898648"/>
            <a:ext cx="411480" cy="411480"/>
          </a:xfrm>
          <a:prstGeom prst="oval">
            <a:avLst/>
          </a:prstGeom>
          <a:solidFill>
            <a:srgbClr val="028090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289864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188720" y="280720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 Fields → SDTM Domains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1188720" y="3108960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each CRF field, determine target SDTM domain (DM, AE, LB, VS, etc.) using SDTMIG as reference.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48640" y="3685032"/>
            <a:ext cx="411480" cy="411480"/>
          </a:xfrm>
          <a:prstGeom prst="oval">
            <a:avLst/>
          </a:prstGeom>
          <a:solidFill>
            <a:srgbClr val="028090"/>
          </a:solidFill>
          <a:ln/>
        </p:spPr>
      </p:sp>
      <p:sp>
        <p:nvSpPr>
          <p:cNvPr id="18" name="Text 16"/>
          <p:cNvSpPr/>
          <p:nvPr/>
        </p:nvSpPr>
        <p:spPr>
          <a:xfrm>
            <a:off x="548640" y="3685032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359359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Annotate Variables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1188720" y="3895344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 DOMAIN.VARIABLE format annotation at each field (e.g., AE.AETERM). Include CT codelist codes.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548640" y="4471416"/>
            <a:ext cx="411480" cy="411480"/>
          </a:xfrm>
          <a:prstGeom prst="oval">
            <a:avLst/>
          </a:prstGeom>
          <a:solidFill>
            <a:srgbClr val="028090"/>
          </a:solidFill>
          <a:ln/>
        </p:spPr>
      </p:sp>
      <p:sp>
        <p:nvSpPr>
          <p:cNvPr id="22" name="Text 20"/>
          <p:cNvSpPr/>
          <p:nvPr/>
        </p:nvSpPr>
        <p:spPr>
          <a:xfrm>
            <a:off x="548640" y="447141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188720" y="4379976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Handle Special Cases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1188720" y="468172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derived fields ("DERIVED"), not-collected fields ("NOT COLLECTED"), timing variables (--DTC).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548640" y="5257800"/>
            <a:ext cx="411480" cy="411480"/>
          </a:xfrm>
          <a:prstGeom prst="oval">
            <a:avLst/>
          </a:prstGeom>
          <a:solidFill>
            <a:srgbClr val="028090"/>
          </a:solidFill>
          <a:ln/>
        </p:spPr>
      </p:sp>
      <p:sp>
        <p:nvSpPr>
          <p:cNvPr id="26" name="Text 24"/>
          <p:cNvSpPr/>
          <p:nvPr/>
        </p:nvSpPr>
        <p:spPr>
          <a:xfrm>
            <a:off x="548640" y="52578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88720" y="51663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Validate &amp; QC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1188720" y="5468112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Cross-check annotations against SDTM spec, protocol, and SAP. Peer review all annotations.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669280" y="1188720"/>
            <a:ext cx="3017520" cy="3291840"/>
          </a:xfrm>
          <a:prstGeom prst="rect">
            <a:avLst/>
          </a:prstGeom>
          <a:solidFill>
            <a:srgbClr val="E8F4F8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5669280" y="1188720"/>
            <a:ext cx="301752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1" name="Text 29"/>
          <p:cNvSpPr/>
          <p:nvPr/>
        </p:nvSpPr>
        <p:spPr>
          <a:xfrm>
            <a:off x="5852160" y="13716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Principles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5852160" y="182880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collected field = one SDTM variable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852160" y="2212848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DOMAIN.VARIABLE notation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5852160" y="2596896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Include CT codelist codes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5852160" y="2980944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timing fields: --DTC, VISITNUM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5852160" y="3364992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→ --ORRES, Standardized → --STRESC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5852160" y="3749040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 derivations separately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5852160" y="4133088"/>
            <a:ext cx="2651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Peer review is mandatory (per SI-306)</a:t>
            </a:r>
            <a:endParaRPr lang="en-US" sz="1000" dirty="0"/>
          </a:p>
        </p:txBody>
      </p:sp>
      <p:sp>
        <p:nvSpPr>
          <p:cNvPr id="39" name="Shape 37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40" name="Text 38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SDTM Annotation Conventions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Domain.Variable format &amp; standard naming patterns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097280"/>
            <a:ext cx="8229600" cy="347472"/>
          </a:xfrm>
          <a:prstGeom prst="rect">
            <a:avLst/>
          </a:prstGeom>
          <a:solidFill>
            <a:srgbClr val="015E6B"/>
          </a:solidFill>
          <a:ln/>
        </p:spPr>
      </p:sp>
      <p:sp>
        <p:nvSpPr>
          <p:cNvPr id="7" name="Text 5"/>
          <p:cNvSpPr/>
          <p:nvPr/>
        </p:nvSpPr>
        <p:spPr>
          <a:xfrm>
            <a:off x="457200" y="109728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Domain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371600" y="1097280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Description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2743200" y="109728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Key Annotations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5943600" y="109728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Common Forms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" y="1444752"/>
            <a:ext cx="8229600" cy="34747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144475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1371600" y="144475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Demographics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2743200" y="144475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USUBJID, SITEID, AGE, SEX, RACE, ARM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5943600" y="144475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Screening, Enrollment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57200" y="1792224"/>
            <a:ext cx="8229600" cy="347472"/>
          </a:xfrm>
          <a:prstGeom prst="rect">
            <a:avLst/>
          </a:prstGeom>
          <a:solidFill>
            <a:srgbClr val="E8F4F8"/>
          </a:solidFill>
          <a:ln/>
        </p:spPr>
      </p:sp>
      <p:sp>
        <p:nvSpPr>
          <p:cNvPr id="17" name="Text 15"/>
          <p:cNvSpPr/>
          <p:nvPr/>
        </p:nvSpPr>
        <p:spPr>
          <a:xfrm>
            <a:off x="457200" y="1792224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371600" y="1792224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Adverse Events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2743200" y="1792224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AETERM, AEDECOD, AESEV, AEREL, AESER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943600" y="1792224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AE CRF page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57200" y="2139696"/>
            <a:ext cx="8229600" cy="34747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22" name="Text 20"/>
          <p:cNvSpPr/>
          <p:nvPr/>
        </p:nvSpPr>
        <p:spPr>
          <a:xfrm>
            <a:off x="457200" y="2139696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LB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1371600" y="2139696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Results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743200" y="2139696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LBTEST, LBORRES, LBSTRESC, LBNRIND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5943600" y="2139696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 requisition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57200" y="2487168"/>
            <a:ext cx="8229600" cy="347472"/>
          </a:xfrm>
          <a:prstGeom prst="rect">
            <a:avLst/>
          </a:prstGeom>
          <a:solidFill>
            <a:srgbClr val="E8F4F8"/>
          </a:solidFill>
          <a:ln/>
        </p:spPr>
      </p:sp>
      <p:sp>
        <p:nvSpPr>
          <p:cNvPr id="27" name="Text 25"/>
          <p:cNvSpPr/>
          <p:nvPr/>
        </p:nvSpPr>
        <p:spPr>
          <a:xfrm>
            <a:off x="457200" y="2487168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371600" y="2487168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 Signs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2743200" y="2487168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VSTEST, VSORRES, VSSTRESC, VSBLFL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5943600" y="2487168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Vitals form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457200" y="2834640"/>
            <a:ext cx="8229600" cy="347472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32" name="Text 30"/>
          <p:cNvSpPr/>
          <p:nvPr/>
        </p:nvSpPr>
        <p:spPr>
          <a:xfrm>
            <a:off x="457200" y="2834640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MH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371600" y="2834640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History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2743200" y="2834640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MHTERM, MHDECOD, MHSTDTC, MHONGO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943600" y="2834640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history page</a:t>
            </a:r>
            <a:endParaRPr lang="en-US" sz="1000" dirty="0"/>
          </a:p>
        </p:txBody>
      </p:sp>
      <p:sp>
        <p:nvSpPr>
          <p:cNvPr id="36" name="Shape 34"/>
          <p:cNvSpPr/>
          <p:nvPr/>
        </p:nvSpPr>
        <p:spPr>
          <a:xfrm>
            <a:off x="457200" y="3182112"/>
            <a:ext cx="8229600" cy="347472"/>
          </a:xfrm>
          <a:prstGeom prst="rect">
            <a:avLst/>
          </a:prstGeom>
          <a:solidFill>
            <a:srgbClr val="E8F4F8"/>
          </a:solidFill>
          <a:ln/>
        </p:spPr>
      </p:sp>
      <p:sp>
        <p:nvSpPr>
          <p:cNvPr id="37" name="Text 35"/>
          <p:cNvSpPr/>
          <p:nvPr/>
        </p:nvSpPr>
        <p:spPr>
          <a:xfrm>
            <a:off x="457200" y="3182112"/>
            <a:ext cx="914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015E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1371600" y="3182112"/>
            <a:ext cx="1371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Concomitant Meds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2743200" y="3182112"/>
            <a:ext cx="32004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CMTRT, CMDOSE, CMDOSU, CMSTDTC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5943600" y="3182112"/>
            <a:ext cx="27432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Prior/Con Meds form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57200" y="42062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Convention: Annotation format is DOMAIN.VARIABLE (uppercase, dot-separated). Timing suffixes: --DTC (date/time), --DY (study day). Sponsor-defined: --CAT, --SCAT.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Variable-Level Annotation Rules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SDTM variable suffixes &amp; special cases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640080" y="1188720"/>
            <a:ext cx="2560320" cy="320040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40080" y="1188720"/>
            <a:ext cx="256032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325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2809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Collected / Original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777240" y="17830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--ORRES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777240" y="2011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result as collected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777240" y="2423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--ORRESU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777240" y="26517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Original units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777240" y="30632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--DTC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777240" y="3291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Date/Time of collection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777240" y="3703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--DY / VISITNUM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777240" y="3931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day &amp; visit number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3474720" y="1188720"/>
            <a:ext cx="2560320" cy="320040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474720" y="1188720"/>
            <a:ext cx="2560320" cy="54864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9" name="Text 17"/>
          <p:cNvSpPr/>
          <p:nvPr/>
        </p:nvSpPr>
        <p:spPr>
          <a:xfrm>
            <a:off x="3611880" y="1325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A89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Standardized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611880" y="17830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--STRESC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3611880" y="2011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char result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611880" y="2423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--STRESN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611880" y="26517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numeric result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611880" y="30632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--STRESU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3611880" y="3291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Standardized units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3611880" y="3703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--BLFL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3611880" y="3931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Baseline flag (Y/N)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309360" y="1188720"/>
            <a:ext cx="2560320" cy="320040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6309360" y="1188720"/>
            <a:ext cx="2560320" cy="54864"/>
          </a:xfrm>
          <a:prstGeom prst="rect">
            <a:avLst/>
          </a:prstGeom>
          <a:solidFill>
            <a:srgbClr val="D69E2E"/>
          </a:solidFill>
          <a:ln/>
        </p:spPr>
      </p:sp>
      <p:sp>
        <p:nvSpPr>
          <p:cNvPr id="30" name="Text 28"/>
          <p:cNvSpPr/>
          <p:nvPr/>
        </p:nvSpPr>
        <p:spPr>
          <a:xfrm>
            <a:off x="6446520" y="132588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D69E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Derived / Special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446520" y="178308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DERIVED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6446520" y="20116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Computed, not on CRF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446520" y="242316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NOT COLLECTED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446520" y="26517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in study design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6446520" y="306324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--CAT / --SCAT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6446520" y="32918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Sponsor-defined categories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446520" y="3703320"/>
            <a:ext cx="2286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2E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--BODSYS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6446520" y="39319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Body system classification</a:t>
            </a:r>
            <a:endParaRPr lang="en-US" sz="900" dirty="0"/>
          </a:p>
        </p:txBody>
      </p:sp>
      <p:sp>
        <p:nvSpPr>
          <p:cNvPr id="39" name="Text 37"/>
          <p:cNvSpPr/>
          <p:nvPr/>
        </p:nvSpPr>
        <p:spPr>
          <a:xfrm>
            <a:off x="457200" y="46177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CDISC SDTMIG v3.4 + DS-280 (PharmaSUG 2026) — "SAS/R Toolkit for Scalable SDTM Generation"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CRF to SDTM — The Metadata Bridge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aCRF feeds the SDTM mapping pipeline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371600"/>
            <a:ext cx="1371600" cy="1005840"/>
          </a:xfrm>
          <a:prstGeom prst="rect">
            <a:avLst/>
          </a:prstGeom>
          <a:solidFill>
            <a:srgbClr val="015E6B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548640" y="1371600"/>
            <a:ext cx="1371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CRF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(EDC)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1920240" y="1600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2240280" y="1371600"/>
            <a:ext cx="1371600" cy="10058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2240280" y="1371600"/>
            <a:ext cx="1371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aCRF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(Annotated)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11880" y="1600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3931920" y="1371600"/>
            <a:ext cx="1371600" cy="1005840"/>
          </a:xfrm>
          <a:prstGeom prst="rect">
            <a:avLst/>
          </a:prstGeom>
          <a:solidFill>
            <a:srgbClr val="00A896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3931920" y="1371600"/>
            <a:ext cx="1371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SDTM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Mapping Spec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303520" y="1600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5" name="Shape 13"/>
          <p:cNvSpPr/>
          <p:nvPr/>
        </p:nvSpPr>
        <p:spPr>
          <a:xfrm>
            <a:off x="5623560" y="1371600"/>
            <a:ext cx="1371600" cy="1005840"/>
          </a:xfrm>
          <a:prstGeom prst="rect">
            <a:avLst/>
          </a:prstGeom>
          <a:solidFill>
            <a:srgbClr val="1E2761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5623560" y="1371600"/>
            <a:ext cx="1371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SDTM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Datasets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995160" y="1600200"/>
            <a:ext cx="320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7315200" y="1371600"/>
            <a:ext cx="1371600" cy="1005840"/>
          </a:xfrm>
          <a:prstGeom prst="rect">
            <a:avLst/>
          </a:prstGeom>
          <a:solidFill>
            <a:srgbClr val="2D3748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7315200" y="1371600"/>
            <a:ext cx="1371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Define.</a:t>
            </a:r>
            <a:endParaRPr lang="en-US" sz="1300" dirty="0"/>
          </a:p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XML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457200" y="2651760"/>
            <a:ext cx="8229600" cy="77724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57200" y="2651760"/>
            <a:ext cx="54864" cy="777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2743200"/>
            <a:ext cx="594360" cy="228600"/>
          </a:xfrm>
          <a:prstGeom prst="rect">
            <a:avLst/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SS-261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1463040" y="269748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AI-Powered Metadata Extraction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463040" y="2999232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extracts field-level metadata from aCRFs: field name, data type, codelist, collection context (visit, form, section), and conditional logic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57200" y="3520440"/>
            <a:ext cx="8229600" cy="77724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457200" y="3520440"/>
            <a:ext cx="54864" cy="777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7" name="Text 25"/>
          <p:cNvSpPr/>
          <p:nvPr/>
        </p:nvSpPr>
        <p:spPr>
          <a:xfrm>
            <a:off x="685800" y="3611880"/>
            <a:ext cx="594360" cy="228600"/>
          </a:xfrm>
          <a:prstGeom prst="rect">
            <a:avLst/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AI-352</a:t>
            </a:r>
            <a:endParaRPr lang="en-US" sz="800" dirty="0"/>
          </a:p>
        </p:txBody>
      </p:sp>
      <p:sp>
        <p:nvSpPr>
          <p:cNvPr id="28" name="Text 26"/>
          <p:cNvSpPr/>
          <p:nvPr/>
        </p:nvSpPr>
        <p:spPr>
          <a:xfrm>
            <a:off x="1463040" y="356616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Metadata Conversion Pipeline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1463040" y="3867912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Database specs → EDC architect → SDTM domain workbook → P21 define specification — all driven by aCRF annotations as ground truth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57200" y="4389120"/>
            <a:ext cx="8229600" cy="77724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57200" y="4389120"/>
            <a:ext cx="54864" cy="77724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2" name="Text 30"/>
          <p:cNvSpPr/>
          <p:nvPr/>
        </p:nvSpPr>
        <p:spPr>
          <a:xfrm>
            <a:off x="685800" y="4480560"/>
            <a:ext cx="594360" cy="228600"/>
          </a:xfrm>
          <a:prstGeom prst="rect">
            <a:avLst/>
          </a:prstGeom>
          <a:solidFill>
            <a:srgbClr val="028090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SD-02</a:t>
            </a:r>
            <a:endParaRPr lang="en-US" sz="800" dirty="0"/>
          </a:p>
        </p:txBody>
      </p:sp>
      <p:sp>
        <p:nvSpPr>
          <p:cNvPr id="33" name="Text 31"/>
          <p:cNvSpPr/>
          <p:nvPr/>
        </p:nvSpPr>
        <p:spPr>
          <a:xfrm>
            <a:off x="1463040" y="4434840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Smart MDR for CRF Creation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1463040" y="4736592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Xbiom MDR automates CRF design in EDC + SDTM/ADaM mapping using centralized metadata repository linked to aCRF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Automating CRF Bookmarking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TRS Toolbox workflow from SS-243 (PharmaSUG 2026)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188720"/>
            <a:ext cx="8229600" cy="822960"/>
          </a:xfrm>
          <a:prstGeom prst="rect">
            <a:avLst/>
          </a:prstGeom>
          <a:solidFill>
            <a:srgbClr val="E8F4F8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188720"/>
            <a:ext cx="73152" cy="822960"/>
          </a:xfrm>
          <a:prstGeom prst="rect">
            <a:avLst/>
          </a:prstGeom>
          <a:solidFill>
            <a:srgbClr val="E53E3E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12344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E53E3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Challenge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777240" y="1508760"/>
            <a:ext cx="76809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 bookmarking in Adobe Acrobat Pro is time-consuming, repetitive, and error-prone — especially for large multi-visit CRFs with hundreds of forms. FDA/EMA require well-structured, navigable bookmarks.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57200" y="2286000"/>
            <a:ext cx="4389120" cy="658368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57200" y="2286000"/>
            <a:ext cx="822960" cy="65836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" y="228600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Export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463040" y="2331720"/>
            <a:ext cx="3200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 existing bookmarks from annotated CRF PDF → Excel template via TRS Toolbox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017520"/>
            <a:ext cx="4389120" cy="658368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3017520"/>
            <a:ext cx="822960" cy="65836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/>
          <p:nvPr/>
        </p:nvSpPr>
        <p:spPr>
          <a:xfrm>
            <a:off x="457200" y="301752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Populate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463040" y="3063240"/>
            <a:ext cx="3200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Visit-level (e.g., PH3W4) &amp; Domain-level (e.g., Laboratory Tests) bookmarks in Excel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57200" y="3749040"/>
            <a:ext cx="4389120" cy="658368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57200" y="3749040"/>
            <a:ext cx="822960" cy="65836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374904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Import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463040" y="3794760"/>
            <a:ext cx="3200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 completed Excel template back into CRF PDF — all bookmarks applied in bulk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57200" y="4480560"/>
            <a:ext cx="4389120" cy="658368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57200" y="4480560"/>
            <a:ext cx="822960" cy="658368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4" name="Text 22"/>
          <p:cNvSpPr/>
          <p:nvPr/>
        </p:nvSpPr>
        <p:spPr>
          <a:xfrm>
            <a:off x="457200" y="4480560"/>
            <a:ext cx="8229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QC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463040" y="4526280"/>
            <a:ext cx="32004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bookmark hierarchy, navigation accuracy, and regulatory compliance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5212080" y="2286000"/>
            <a:ext cx="3474720" cy="2468880"/>
          </a:xfrm>
          <a:prstGeom prst="rect">
            <a:avLst/>
          </a:prstGeom>
          <a:solidFill>
            <a:srgbClr val="E8F4F8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5212080" y="2286000"/>
            <a:ext cx="347472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28" name="Text 26"/>
          <p:cNvSpPr/>
          <p:nvPr/>
        </p:nvSpPr>
        <p:spPr>
          <a:xfrm>
            <a:off x="5394960" y="2423160"/>
            <a:ext cx="3108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TRS Toolbox Benefits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394960" y="278892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Batch bookmark creation via Excel</a:t>
            </a:r>
            <a:endParaRPr lang="en-US" sz="950" dirty="0"/>
          </a:p>
        </p:txBody>
      </p:sp>
      <p:sp>
        <p:nvSpPr>
          <p:cNvPr id="30" name="Text 28"/>
          <p:cNvSpPr/>
          <p:nvPr/>
        </p:nvSpPr>
        <p:spPr>
          <a:xfrm>
            <a:off x="5394960" y="3090672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Export/import for QC and version control</a:t>
            </a:r>
            <a:endParaRPr lang="en-US" sz="950" dirty="0"/>
          </a:p>
        </p:txBody>
      </p:sp>
      <p:sp>
        <p:nvSpPr>
          <p:cNvPr id="31" name="Text 29"/>
          <p:cNvSpPr/>
          <p:nvPr/>
        </p:nvSpPr>
        <p:spPr>
          <a:xfrm>
            <a:off x="5394960" y="3392424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 for CRFs, CSRs, SAPs, protocols</a:t>
            </a:r>
            <a:endParaRPr lang="en-US" sz="950" dirty="0"/>
          </a:p>
        </p:txBody>
      </p:sp>
      <p:sp>
        <p:nvSpPr>
          <p:cNvPr id="32" name="Text 30"/>
          <p:cNvSpPr/>
          <p:nvPr/>
        </p:nvSpPr>
        <p:spPr>
          <a:xfrm>
            <a:off x="5394960" y="3694176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Regulatory-compliant hierarchy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5394960" y="3995928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Reduces manual effort by 80%+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394960" y="4297680"/>
            <a:ext cx="3017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buSzPct val="100000"/>
              <a:buChar char="•"/>
            </a:pPr>
            <a:r>
              <a:rPr lang="en-US" sz="95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Reproducible and auditable process</a:t>
            </a:r>
            <a:endParaRPr lang="en-US" sz="950" dirty="0"/>
          </a:p>
        </p:txBody>
      </p:sp>
      <p:sp>
        <p:nvSpPr>
          <p:cNvPr id="35" name="Text 33"/>
          <p:cNvSpPr/>
          <p:nvPr/>
        </p:nvSpPr>
        <p:spPr>
          <a:xfrm>
            <a:off x="457200" y="4617720"/>
            <a:ext cx="822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SS-243 (PharmaSUG 2026) — "Automating Bookmarking for CRFs and Regulatory Submission Documents"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A1A2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AI-Assisted CRF Annotation &amp; SDTM Mapping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457200" y="7772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Generative AI approaches from SS-261 &amp; AI-352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0" y="4937760"/>
            <a:ext cx="9144000" cy="205740"/>
          </a:xfrm>
          <a:prstGeom prst="rect">
            <a:avLst/>
          </a:prstGeom>
          <a:solidFill>
            <a:srgbClr val="028090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457200" y="1188720"/>
            <a:ext cx="3931920" cy="301752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188720"/>
            <a:ext cx="3931920" cy="54864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32588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15E6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Closed-Loop AI Mapping (SS-261)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16916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Extract field-level metadata from aCRF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40080" y="20574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LLM generates candidate SDTM mappings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42316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Generate synthetic SDTM dataset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640080" y="27889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Validate against CDISC CORE rules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40080" y="31546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Refine mappings based on rule violations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640080" y="35204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Loop until conformance is achieved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4754880" y="1188720"/>
            <a:ext cx="3931920" cy="3017520"/>
          </a:xfrm>
          <a:prstGeom prst="rect">
            <a:avLst/>
          </a:prstGeom>
          <a:solidFill>
            <a:srgbClr val="F5F7FA"/>
          </a:solidFill>
          <a:ln/>
          <a:effectLst>
            <a:outerShdw sx="100000" sy="100000" kx="0" ky="0" algn="bl" rotWithShape="0" blurRad="76200" dist="25400" dir="8100000">
              <a:srgbClr val="000000">
                <a:alpha val="12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754880" y="1188720"/>
            <a:ext cx="3931920" cy="54864"/>
          </a:xfrm>
          <a:prstGeom prst="rect">
            <a:avLst/>
          </a:prstGeom>
          <a:solidFill>
            <a:srgbClr val="1E2761"/>
          </a:solidFill>
          <a:ln/>
        </p:spPr>
      </p:sp>
      <p:sp>
        <p:nvSpPr>
          <p:cNvPr id="17" name="Text 15"/>
          <p:cNvSpPr/>
          <p:nvPr/>
        </p:nvSpPr>
        <p:spPr>
          <a:xfrm>
            <a:off x="4937760" y="132588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761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Hybrid Metadata Pipeline (AI-352)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937760" y="16916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AI extracts SDTM domain workbooks from IG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37760" y="205740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DB specs → EDC architect via LLM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937760" y="242316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EDC → SDTM domain spec (mapping rules)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937760" y="278892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AI generates derivation code scaffolding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4937760" y="315468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Human review validates regulatory logic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937760" y="3520440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P21 define specification auto-generated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57200" y="43891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Insight: AI doesn't replace human annotators — it accelerates metadata extraction, generates first-draft mappings, and performs initial validation. Human oversight remains essential for regulatory decisions (SS-261, AI-352).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8503920" y="475488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7180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Annotate a CRF — Best Practices from PharmaSUG 2026 &amp; PHUSE 2025</dc:title>
  <dc:subject>PptxGenJS Presentation</dc:subject>
  <dc:creator>Clinical Automation Consulting</dc:creator>
  <cp:lastModifiedBy>Clinical Automation Consulting</cp:lastModifiedBy>
  <cp:revision>1</cp:revision>
  <dcterms:created xsi:type="dcterms:W3CDTF">2026-06-06T17:39:30Z</dcterms:created>
  <dcterms:modified xsi:type="dcterms:W3CDTF">2026-06-06T17:39:30Z</dcterms:modified>
</cp:coreProperties>
</file>